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</p:sldIdLst>
  <p:sldSz cy="5143500" cx="9144000"/>
  <p:notesSz cx="6858000" cy="9144000"/>
  <p:embeddedFontLst>
    <p:embeddedFont>
      <p:font typeface="Corbel"/>
      <p:regular r:id="rId127"/>
      <p:bold r:id="rId128"/>
      <p:italic r:id="rId129"/>
      <p:boldItalic r:id="rId130"/>
    </p:embeddedFont>
    <p:embeddedFont>
      <p:font typeface="Arial Black"/>
      <p:regular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2EC427-25FE-41DC-84D9-F026DC32FE9E}">
  <a:tblStyle styleId="{A32EC427-25FE-41DC-84D9-F026DC32FE9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font" Target="fonts/Corbel-italic.fntdata"/><Relationship Id="rId128" Type="http://schemas.openxmlformats.org/officeDocument/2006/relationships/font" Target="fonts/Corbel-bold.fntdata"/><Relationship Id="rId127" Type="http://schemas.openxmlformats.org/officeDocument/2006/relationships/font" Target="fonts/Corbel-regular.fntdata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1" Type="http://schemas.openxmlformats.org/officeDocument/2006/relationships/font" Target="fonts/ArialBlack-regular.fntdata"/><Relationship Id="rId130" Type="http://schemas.openxmlformats.org/officeDocument/2006/relationships/font" Target="fonts/Corbel-boldItalic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3c9f29d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3c9f29d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94402eda1_0_279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40" name="Google Shape;340;gd94402eda1_0_279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d94402eda1_0_235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71" name="Google Shape;1471;gd94402eda1_0_235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d94402eda1_0_236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82" name="Google Shape;1482;gd94402eda1_0_236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d94402eda1_0_2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d94402eda1_0_2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d94402eda1_0_238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02" name="Google Shape;1502;gd94402eda1_0_238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d94402eda1_0_272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13" name="Google Shape;1513;gd94402eda1_0_272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d94402eda1_0_2740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24" name="Google Shape;1524;gd94402eda1_0_2740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d94402eda1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d94402eda1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d94402eda1_0_2432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41" name="Google Shape;1541;gd94402eda1_0_2432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d94402eda1_0_275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57" name="Google Shape;1557;gd94402eda1_0_275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d94402eda1_0_2462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73" name="Google Shape;1573;gd94402eda1_0_2462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94402eda1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94402eda1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d94402eda1_0_247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89" name="Google Shape;1589;gd94402eda1_0_247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d94402eda1_0_248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02" name="Google Shape;1602;gd94402eda1_0_248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d94402eda1_0_250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18" name="Google Shape;1618;gd94402eda1_0_250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d94402eda1_0_2529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32" name="Google Shape;1632;gd94402eda1_0_2529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d94402eda1_0_254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45" name="Google Shape;1645;gd94402eda1_0_254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d94402eda1_0_257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58" name="Google Shape;1658;gd94402eda1_0_257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d94402eda1_0_258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72" name="Google Shape;1672;gd94402eda1_0_258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d94402eda1_0_2600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87" name="Google Shape;1687;gd94402eda1_0_2600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d94402eda1_0_261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703" name="Google Shape;1703;gd94402eda1_0_261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94402eda1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94402eda1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94402eda1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94402eda1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94402eda1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94402eda1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94402eda1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94402eda1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81eceaca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81eceaca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81eceaca0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81eceaca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81eceaca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81eceaca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61511fa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61511fa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5fc16c45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5fc16c4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5fc16c45f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5fc16c45f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tree après la copie des données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94402eda1_0_218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74" name="Google Shape;474;gd94402eda1_0_218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94402eda1_0_219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87" name="Google Shape;487;gd94402eda1_0_219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94402eda1_0_223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27" name="Google Shape;527;gd94402eda1_0_223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94402eda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94402eda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81eceaca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481eceaca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de données et réduction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94402eda1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94402eda1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 de données et réduction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d94402eda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d94402eda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81eceaca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81eceaca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chromosomes, 3 CPU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 31 min / 10 min // Temps core : 70 min / 15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 BACK SLIDE 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5fc16c45f_8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5fc16c45f_8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load(“../../RESOURCES/REDUX/SSCREp_RDX_b50.GC.rda)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str(renorm.data)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c075c35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c075c35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 SLIDE 9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94402eda1_0_2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d94402eda1_0_2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load(“../../RESOURCES/REDUX/SSCREp_RDX_b50.GC.rda)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str(renorm.data)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94402eda1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94402eda1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94402eda1_0_53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08" name="Google Shape;608;gd94402eda1_0_53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d94402eda1_0_63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22" name="Google Shape;622;gd94402eda1_0_63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94402eda1_0_94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36" name="Google Shape;636;gd94402eda1_0_94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d94402eda1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d94402eda1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94402eda1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94402eda1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d94402eda1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d94402eda1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94402eda1_0_143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77" name="Google Shape;677;gd94402eda1_0_143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d94402eda1_0_146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704" name="Google Shape;704;gd94402eda1_0_146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94402eda1_0_252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15" name="Google Shape;215;gd94402eda1_0_252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d94402eda1_0_148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730" name="Google Shape;730;gd94402eda1_0_148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94402eda1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94402eda1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 16s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core : 30s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94402eda1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94402eda1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d94402eda1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d94402eda1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81eceaca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481eceaca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5fc16c45f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45fc16c45f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81eceaca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81eceaca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 24s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Tempc core : 76s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461511faa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461511fa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d94402eda1_0_160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23" name="Google Shape;823;gd94402eda1_0_160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d94402eda1_0_162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46" name="Google Shape;846;gd94402eda1_0_162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94402eda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94402eda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d94402eda1_0_163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61" name="Google Shape;861;gd94402eda1_0_163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94402eda1_0_165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76" name="Google Shape;876;gd94402eda1_0_165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94402eda1_0_166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87" name="Google Shape;887;gd94402eda1_0_166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d94402eda1_0_167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98" name="Google Shape;898;gd94402eda1_0_167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d94402eda1_0_168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11" name="Google Shape;911;gd94402eda1_0_168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d94402eda1_0_1695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24" name="Google Shape;924;gd94402eda1_0_1695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d94402eda1_0_170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34" name="Google Shape;934;gd94402eda1_0_170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d94402eda1_0_1713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44" name="Google Shape;944;gd94402eda1_0_1713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d94402eda1_0_1722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54" name="Google Shape;954;gd94402eda1_0_1722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d94402eda1_0_173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64" name="Google Shape;964;gd94402eda1_0_173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4402eda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94402eda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d94402eda1_0_1744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78" name="Google Shape;978;gd94402eda1_0_1744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d94402eda1_0_175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92" name="Google Shape;992;gd94402eda1_0_175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d94402eda1_0_1780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16" name="Google Shape;1016;gd94402eda1_0_1780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d94402eda1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d94402eda1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ad1a0833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ad1a0833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481eceaca0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481eceaca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d94402eda1_0_1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d94402eda1_0_1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d94402eda1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d94402eda1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des 4 coeurs disponibles pour calculer l’ensemble des itérations gamma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core : 76s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461511faa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461511faa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481eceaca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481eceaca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94402eda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94402eda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61511faa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461511faa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d94402eda1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d94402eda1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5fc16c45f_8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5fc16c45f_8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5fc16c45f_8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5fc16c45f_8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d94402ed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d94402ed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618f8783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618f8783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d94402eda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d94402eda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618f878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4618f878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local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Temps core : 51s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4618f878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4618f878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4618f878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4618f878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81eceaca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81eceaca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618f8783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618f8783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4618f8783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4618f8783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d94402ed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d94402ed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4618f878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4618f878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du 3e segmenteur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4618f8783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4618f8783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du 3e modélisateur CN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4618f8783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4618f8783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d94402eda1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d94402eda1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d94402eda1_0_118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290" name="Google Shape;1290;gd94402eda1_0_118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d94402eda1_0_58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05" name="Google Shape;1305;gd94402eda1_0_58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d94402eda1_0_608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28" name="Google Shape;1328;gd94402eda1_0_608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94402eda1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94402eda1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d94402eda1_0_195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39" name="Google Shape;1339;gd94402eda1_0_195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94402eda1_0_1975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58" name="Google Shape;1358;gd94402eda1_0_1975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d94402eda1_0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d94402eda1_0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d94402eda1_0_227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83" name="Google Shape;1383;gd94402eda1_0_227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d94402eda1_0_2289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97" name="Google Shape;1397;gd94402eda1_0_2289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d94402eda1_0_2301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10" name="Google Shape;1410;gd94402eda1_0_2301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94402eda1_0_2314:notes"/>
          <p:cNvSpPr/>
          <p:nvPr>
            <p:ph idx="2" type="sldImg"/>
          </p:nvPr>
        </p:nvSpPr>
        <p:spPr>
          <a:xfrm>
            <a:off x="136412" y="685269"/>
            <a:ext cx="658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4" name="Google Shape;1424;gd94402eda1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d94402eda1_0_2327:notes"/>
          <p:cNvSpPr/>
          <p:nvPr>
            <p:ph idx="2" type="sldImg"/>
          </p:nvPr>
        </p:nvSpPr>
        <p:spPr>
          <a:xfrm>
            <a:off x="136412" y="685269"/>
            <a:ext cx="658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38" name="Google Shape;1438;gd94402eda1_0_2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d94402eda1_0_2337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49" name="Google Shape;1449;gd94402eda1_0_2337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d94402eda1_0_2706:notes"/>
          <p:cNvSpPr txBox="1"/>
          <p:nvPr>
            <p:ph idx="1" type="body"/>
          </p:nvPr>
        </p:nvSpPr>
        <p:spPr>
          <a:xfrm>
            <a:off x="685186" y="4342873"/>
            <a:ext cx="54861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7900" lIns="92150" spcFirstLastPara="1" rIns="92150" wrap="square" tIns="47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60" name="Google Shape;1460;gd94402eda1_0_2706:notes"/>
          <p:cNvSpPr/>
          <p:nvPr>
            <p:ph idx="2" type="sldImg"/>
          </p:nvPr>
        </p:nvSpPr>
        <p:spPr>
          <a:xfrm>
            <a:off x="136702" y="686688"/>
            <a:ext cx="6582900" cy="342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770651"/>
            <a:ext cx="85206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746450"/>
            <a:ext cx="3999900" cy="4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746450"/>
            <a:ext cx="3999900" cy="4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174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930300"/>
            <a:ext cx="2808000" cy="3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382975"/>
            <a:ext cx="59988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457200" y="116586"/>
            <a:ext cx="82296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457200" y="1331119"/>
            <a:ext cx="82296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0" type="dt"/>
          </p:nvPr>
        </p:nvSpPr>
        <p:spPr>
          <a:xfrm>
            <a:off x="457200" y="4857750"/>
            <a:ext cx="2133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</a:defRPr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1" type="ftr"/>
          </p:nvPr>
        </p:nvSpPr>
        <p:spPr>
          <a:xfrm>
            <a:off x="2640012" y="4857750"/>
            <a:ext cx="5508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SECTION_HEADER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749808" y="89154"/>
            <a:ext cx="8013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740664" y="1371600"/>
            <a:ext cx="8022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0" type="dt"/>
          </p:nvPr>
        </p:nvSpPr>
        <p:spPr>
          <a:xfrm>
            <a:off x="457200" y="4857750"/>
            <a:ext cx="2133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2640012" y="4857750"/>
            <a:ext cx="5508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 1">
  <p:cSld name="SECTION_HEADER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749808" y="89154"/>
            <a:ext cx="80133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orbel"/>
              <a:buNone/>
              <a:defRPr b="1" sz="47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740664" y="1371600"/>
            <a:ext cx="8022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457200" y="4857750"/>
            <a:ext cx="2133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2640012" y="4857750"/>
            <a:ext cx="5508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8" name="Google Shape;1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2" name="Google Shape;142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3" name="Google Shape;143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Font typeface="Trebuchet MS"/>
              <a:buNone/>
              <a:defRPr sz="2800">
                <a:solidFill>
                  <a:srgbClr val="3D85C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None/>
              <a:defRPr sz="2800">
                <a:solidFill>
                  <a:srgbClr val="3D85C6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770651"/>
            <a:ext cx="8520600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2.png"/><Relationship Id="rId4" Type="http://schemas.openxmlformats.org/officeDocument/2006/relationships/image" Target="../media/image134.png"/><Relationship Id="rId5" Type="http://schemas.openxmlformats.org/officeDocument/2006/relationships/image" Target="../media/image5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3.png"/><Relationship Id="rId4" Type="http://schemas.openxmlformats.org/officeDocument/2006/relationships/image" Target="../media/image122.png"/><Relationship Id="rId5" Type="http://schemas.openxmlformats.org/officeDocument/2006/relationships/image" Target="../media/image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png"/><Relationship Id="rId4" Type="http://schemas.openxmlformats.org/officeDocument/2006/relationships/image" Target="../media/image127.png"/><Relationship Id="rId5" Type="http://schemas.openxmlformats.org/officeDocument/2006/relationships/image" Target="../media/image14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png"/><Relationship Id="rId4" Type="http://schemas.openxmlformats.org/officeDocument/2006/relationships/image" Target="../media/image128.png"/><Relationship Id="rId5" Type="http://schemas.openxmlformats.org/officeDocument/2006/relationships/image" Target="../media/image13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5.png"/><Relationship Id="rId4" Type="http://schemas.openxmlformats.org/officeDocument/2006/relationships/image" Target="../media/image51.png"/><Relationship Id="rId5" Type="http://schemas.openxmlformats.org/officeDocument/2006/relationships/image" Target="../media/image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1.png"/><Relationship Id="rId4" Type="http://schemas.openxmlformats.org/officeDocument/2006/relationships/image" Target="../media/image1.png"/><Relationship Id="rId5" Type="http://schemas.openxmlformats.org/officeDocument/2006/relationships/image" Target="../media/image12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1.png"/><Relationship Id="rId4" Type="http://schemas.openxmlformats.org/officeDocument/2006/relationships/image" Target="../media/image133.png"/><Relationship Id="rId5" Type="http://schemas.openxmlformats.org/officeDocument/2006/relationships/image" Target="../media/image51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0.png"/><Relationship Id="rId4" Type="http://schemas.openxmlformats.org/officeDocument/2006/relationships/image" Target="../media/image51.png"/><Relationship Id="rId5" Type="http://schemas.openxmlformats.org/officeDocument/2006/relationships/image" Target="../media/image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7.png"/><Relationship Id="rId4" Type="http://schemas.openxmlformats.org/officeDocument/2006/relationships/image" Target="../media/image143.png"/><Relationship Id="rId5" Type="http://schemas.openxmlformats.org/officeDocument/2006/relationships/image" Target="../media/image51.png"/><Relationship Id="rId6" Type="http://schemas.openxmlformats.org/officeDocument/2006/relationships/image" Target="../media/image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1.png"/><Relationship Id="rId4" Type="http://schemas.openxmlformats.org/officeDocument/2006/relationships/image" Target="../media/image51.png"/><Relationship Id="rId5" Type="http://schemas.openxmlformats.org/officeDocument/2006/relationships/image" Target="../media/image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6.png"/><Relationship Id="rId4" Type="http://schemas.openxmlformats.org/officeDocument/2006/relationships/image" Target="../media/image51.png"/><Relationship Id="rId5" Type="http://schemas.openxmlformats.org/officeDocument/2006/relationships/image" Target="../media/image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38.png"/><Relationship Id="rId4" Type="http://schemas.openxmlformats.org/officeDocument/2006/relationships/image" Target="../media/image51.png"/><Relationship Id="rId5" Type="http://schemas.openxmlformats.org/officeDocument/2006/relationships/image" Target="../media/image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47.png"/><Relationship Id="rId4" Type="http://schemas.openxmlformats.org/officeDocument/2006/relationships/image" Target="../media/image142.png"/><Relationship Id="rId5" Type="http://schemas.openxmlformats.org/officeDocument/2006/relationships/image" Target="../media/image145.png"/><Relationship Id="rId6" Type="http://schemas.openxmlformats.org/officeDocument/2006/relationships/image" Target="../media/image51.png"/><Relationship Id="rId7" Type="http://schemas.openxmlformats.org/officeDocument/2006/relationships/image" Target="../media/image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44.jpg"/><Relationship Id="rId4" Type="http://schemas.openxmlformats.org/officeDocument/2006/relationships/image" Target="../media/image139.png"/><Relationship Id="rId5" Type="http://schemas.openxmlformats.org/officeDocument/2006/relationships/image" Target="../media/image51.png"/><Relationship Id="rId6" Type="http://schemas.openxmlformats.org/officeDocument/2006/relationships/image" Target="../media/image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1.png"/><Relationship Id="rId4" Type="http://schemas.openxmlformats.org/officeDocument/2006/relationships/image" Target="../media/image1.png"/><Relationship Id="rId5" Type="http://schemas.openxmlformats.org/officeDocument/2006/relationships/image" Target="../media/image1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38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50.png"/><Relationship Id="rId7" Type="http://schemas.openxmlformats.org/officeDocument/2006/relationships/image" Target="../media/image29.jpg"/><Relationship Id="rId8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gustaveroussy/EaCoN" TargetMode="External"/><Relationship Id="rId4" Type="http://schemas.openxmlformats.org/officeDocument/2006/relationships/hyperlink" Target="https://rdrr.io/github/gustaveroussy/EaCoN/" TargetMode="External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ancergenome.nih.gov/" TargetMode="External"/><Relationship Id="rId4" Type="http://schemas.openxmlformats.org/officeDocument/2006/relationships/hyperlink" Target="https://cancergenome.nih.gov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3.jp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151.png"/><Relationship Id="rId5" Type="http://schemas.openxmlformats.org/officeDocument/2006/relationships/image" Target="../media/image61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151.png"/><Relationship Id="rId5" Type="http://schemas.openxmlformats.org/officeDocument/2006/relationships/image" Target="../media/image61.png"/><Relationship Id="rId6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1.png"/><Relationship Id="rId6" Type="http://schemas.openxmlformats.org/officeDocument/2006/relationships/image" Target="../media/image66.png"/><Relationship Id="rId7" Type="http://schemas.openxmlformats.org/officeDocument/2006/relationships/image" Target="../media/image6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58.png"/><Relationship Id="rId5" Type="http://schemas.openxmlformats.org/officeDocument/2006/relationships/image" Target="../media/image51.png"/><Relationship Id="rId6" Type="http://schemas.openxmlformats.org/officeDocument/2006/relationships/image" Target="../media/image1.png"/><Relationship Id="rId7" Type="http://schemas.openxmlformats.org/officeDocument/2006/relationships/image" Target="../media/image67.jpg"/><Relationship Id="rId8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1.png"/><Relationship Id="rId5" Type="http://schemas.openxmlformats.org/officeDocument/2006/relationships/image" Target="../media/image79.png"/><Relationship Id="rId6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Relationship Id="rId4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Relationship Id="rId4" Type="http://schemas.openxmlformats.org/officeDocument/2006/relationships/image" Target="../media/image7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Relationship Id="rId4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Relationship Id="rId4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Relationship Id="rId4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Relationship Id="rId4" Type="http://schemas.openxmlformats.org/officeDocument/2006/relationships/image" Target="../media/image8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Relationship Id="rId4" Type="http://schemas.openxmlformats.org/officeDocument/2006/relationships/image" Target="../media/image8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Relationship Id="rId4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Relationship Id="rId4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Relationship Id="rId4" Type="http://schemas.openxmlformats.org/officeDocument/2006/relationships/image" Target="../media/image80.png"/><Relationship Id="rId9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Relationship Id="rId4" Type="http://schemas.openxmlformats.org/officeDocument/2006/relationships/image" Target="../media/image80.png"/><Relationship Id="rId9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Relationship Id="rId4" Type="http://schemas.openxmlformats.org/officeDocument/2006/relationships/image" Target="../media/image95.png"/><Relationship Id="rId5" Type="http://schemas.openxmlformats.org/officeDocument/2006/relationships/image" Target="../media/image150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7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Relationship Id="rId4" Type="http://schemas.openxmlformats.org/officeDocument/2006/relationships/image" Target="../media/image95.png"/><Relationship Id="rId5" Type="http://schemas.openxmlformats.org/officeDocument/2006/relationships/image" Target="../media/image150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2.png"/><Relationship Id="rId4" Type="http://schemas.openxmlformats.org/officeDocument/2006/relationships/image" Target="../media/image1.png"/><Relationship Id="rId5" Type="http://schemas.openxmlformats.org/officeDocument/2006/relationships/image" Target="../media/image5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7.png"/><Relationship Id="rId4" Type="http://schemas.openxmlformats.org/officeDocument/2006/relationships/image" Target="../media/image104.png"/><Relationship Id="rId9" Type="http://schemas.openxmlformats.org/officeDocument/2006/relationships/image" Target="../media/image5.png"/><Relationship Id="rId5" Type="http://schemas.openxmlformats.org/officeDocument/2006/relationships/image" Target="../media/image100.jpg"/><Relationship Id="rId6" Type="http://schemas.openxmlformats.org/officeDocument/2006/relationships/image" Target="../media/image107.jpg"/><Relationship Id="rId7" Type="http://schemas.openxmlformats.org/officeDocument/2006/relationships/image" Target="../media/image109.png"/><Relationship Id="rId8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5" Type="http://schemas.openxmlformats.org/officeDocument/2006/relationships/image" Target="../media/image12.jpg"/><Relationship Id="rId6" Type="http://schemas.openxmlformats.org/officeDocument/2006/relationships/image" Target="../media/image45.jp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3.png"/><Relationship Id="rId4" Type="http://schemas.openxmlformats.org/officeDocument/2006/relationships/image" Target="../media/image112.png"/><Relationship Id="rId5" Type="http://schemas.openxmlformats.org/officeDocument/2006/relationships/image" Target="../media/image51.png"/><Relationship Id="rId6" Type="http://schemas.openxmlformats.org/officeDocument/2006/relationships/image" Target="../media/image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1.png"/><Relationship Id="rId4" Type="http://schemas.openxmlformats.org/officeDocument/2006/relationships/image" Target="../media/image103.png"/><Relationship Id="rId5" Type="http://schemas.openxmlformats.org/officeDocument/2006/relationships/image" Target="../media/image108.png"/><Relationship Id="rId6" Type="http://schemas.openxmlformats.org/officeDocument/2006/relationships/image" Target="../media/image51.png"/><Relationship Id="rId7" Type="http://schemas.openxmlformats.org/officeDocument/2006/relationships/image" Target="../media/image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5.png"/><Relationship Id="rId4" Type="http://schemas.openxmlformats.org/officeDocument/2006/relationships/image" Target="../media/image110.png"/><Relationship Id="rId5" Type="http://schemas.openxmlformats.org/officeDocument/2006/relationships/image" Target="../media/image5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1.png"/><Relationship Id="rId4" Type="http://schemas.openxmlformats.org/officeDocument/2006/relationships/image" Target="../media/image11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1.png"/><Relationship Id="rId4" Type="http://schemas.openxmlformats.org/officeDocument/2006/relationships/image" Target="../media/image116.png"/><Relationship Id="rId5" Type="http://schemas.openxmlformats.org/officeDocument/2006/relationships/image" Target="../media/image1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0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0.png"/><Relationship Id="rId4" Type="http://schemas.openxmlformats.org/officeDocument/2006/relationships/image" Target="../media/image5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1.png"/><Relationship Id="rId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Analysis of Genomic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/>
              <a:t>Copy Number Alterations</a:t>
            </a:r>
            <a:endParaRPr sz="3700"/>
          </a:p>
        </p:txBody>
      </p:sp>
      <p:sp>
        <p:nvSpPr>
          <p:cNvPr id="159" name="Google Shape;159;p39"/>
          <p:cNvSpPr txBox="1"/>
          <p:nvPr>
            <p:ph idx="1" type="subTitle"/>
          </p:nvPr>
        </p:nvSpPr>
        <p:spPr>
          <a:xfrm>
            <a:off x="311700" y="3062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Bastien Job - INSERM / Gustave Roussy</a:t>
            </a:r>
            <a:endParaRPr/>
          </a:p>
        </p:txBody>
      </p:sp>
      <p:pic>
        <p:nvPicPr>
          <p:cNvPr descr="ifb-logo_1.png" id="160" name="Google Shape;160;p39"/>
          <p:cNvPicPr preferRelativeResize="0"/>
          <p:nvPr/>
        </p:nvPicPr>
        <p:blipFill rotWithShape="1">
          <a:blip r:embed="rId3">
            <a:alphaModFix/>
          </a:blip>
          <a:srcRect b="0" l="11867" r="15987" t="0"/>
          <a:stretch/>
        </p:blipFill>
        <p:spPr>
          <a:xfrm>
            <a:off x="311700" y="173675"/>
            <a:ext cx="1649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viesan.fr.jpg" id="161" name="Google Shape;1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900" y="326075"/>
            <a:ext cx="20574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9"/>
          <p:cNvSpPr txBox="1"/>
          <p:nvPr/>
        </p:nvSpPr>
        <p:spPr>
          <a:xfrm>
            <a:off x="311700" y="4169100"/>
            <a:ext cx="5116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École de bioinformatique AVIESAN-IFB n2 2021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idx="4294967295" type="title"/>
          </p:nvPr>
        </p:nvSpPr>
        <p:spPr>
          <a:xfrm>
            <a:off x="457200" y="119063"/>
            <a:ext cx="82296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Our aim : a CNA profile (L2R)</a:t>
            </a:r>
            <a:endParaRPr/>
          </a:p>
        </p:txBody>
      </p:sp>
      <p:sp>
        <p:nvSpPr>
          <p:cNvPr id="343" name="Google Shape;343;p48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:\Projets\P23\P23_JARA\03_Controles_qualites\CGH\batch_20120807\GC5\18602_1_1_GC5_mpf0.5_uSD0.5_nrf0.5_hg19_pang.png" id="344" name="Google Shape;344;p48"/>
          <p:cNvPicPr preferRelativeResize="0"/>
          <p:nvPr/>
        </p:nvPicPr>
        <p:blipFill rotWithShape="1">
          <a:blip r:embed="rId3">
            <a:alphaModFix/>
          </a:blip>
          <a:srcRect b="4299" l="1616" r="1606" t="5374"/>
          <a:stretch/>
        </p:blipFill>
        <p:spPr>
          <a:xfrm>
            <a:off x="0" y="934640"/>
            <a:ext cx="9144000" cy="360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48"/>
          <p:cNvGrpSpPr/>
          <p:nvPr/>
        </p:nvGrpSpPr>
        <p:grpSpPr>
          <a:xfrm>
            <a:off x="8791648" y="30793"/>
            <a:ext cx="315847" cy="274615"/>
            <a:chOff x="85725" y="87806"/>
            <a:chExt cx="401637" cy="399556"/>
          </a:xfrm>
        </p:grpSpPr>
        <p:pic>
          <p:nvPicPr>
            <p:cNvPr id="346" name="Google Shape;346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48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48"/>
          <p:cNvGrpSpPr/>
          <p:nvPr/>
        </p:nvGrpSpPr>
        <p:grpSpPr>
          <a:xfrm>
            <a:off x="8790171" y="319842"/>
            <a:ext cx="317096" cy="274615"/>
            <a:chOff x="6997700" y="1313356"/>
            <a:chExt cx="403225" cy="399556"/>
          </a:xfrm>
        </p:grpSpPr>
        <p:pic>
          <p:nvPicPr>
            <p:cNvPr id="349" name="Google Shape;349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48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38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4" name="Google Shape;1474;p138"/>
          <p:cNvPicPr preferRelativeResize="0"/>
          <p:nvPr/>
        </p:nvPicPr>
        <p:blipFill rotWithShape="1">
          <a:blip r:embed="rId3">
            <a:alphaModFix/>
          </a:blip>
          <a:srcRect b="1889" l="2590" r="1825" t="1696"/>
          <a:stretch/>
        </p:blipFill>
        <p:spPr>
          <a:xfrm>
            <a:off x="74598" y="803207"/>
            <a:ext cx="3883762" cy="3906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:\bioinfo\Users\Bastien\Presentations\2015\IFSBM\mcf7-links-FINAL-small.png" id="1475" name="Google Shape;1475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5529" y="789276"/>
            <a:ext cx="3943662" cy="394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6" name="Google Shape;1476;p138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77" name="Google Shape;1477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8" name="Google Shape;1478;p138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9" name="Google Shape;1479;p138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Visualization : Circos-plots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9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5" name="Google Shape;1485;p139"/>
          <p:cNvGraphicFramePr/>
          <p:nvPr/>
        </p:nvGraphicFramePr>
        <p:xfrm>
          <a:off x="250825" y="939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{A32EC427-25FE-41DC-84D9-F026DC32FE9E}</a:tableStyleId>
              </a:tblPr>
              <a:tblGrid>
                <a:gridCol w="2484425"/>
                <a:gridCol w="2933700"/>
                <a:gridCol w="2935275"/>
              </a:tblGrid>
              <a:tr h="3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075" marB="0" marR="8100" marL="81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Microarray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NGS (WES / WGS)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</a:tr>
              <a:tr h="301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Physical entity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Array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on a glass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slide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Lane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 a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flowcell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 entity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Spot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probes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fragments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 unit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Luminous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intensity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per genomic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per genomic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distribution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Log-normal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 binomial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transformation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 ratio of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intensities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Test / Ref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 ratio of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depths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Test / Ref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Bias main sources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Spatial effects, dye, GC-content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Library effects, </a:t>
                      </a:r>
                      <a:r>
                        <a:rPr lang="fr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patial effects, coverage,  GC-content, </a:t>
                      </a: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mappability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CNV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Normality, gains and losses relative to the reference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Normality, gains and losses relative to the reference, </a:t>
                      </a: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absolute and allele-specific  copy number levels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CNV event precision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 to ~3 Kb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~50 b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Structural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Large-scale deletions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Insertions, deletions, inversions, balanced translocations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SNP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Known SNPs (if specific probes)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kinds of SNPs, position and allele frequency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SNV (mutation)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/ some*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SNVs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Sequence information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E4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0" i="0" lang="fr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00"/>
                        <a:buFont typeface="Calibri"/>
                        <a:buNone/>
                      </a:pPr>
                      <a:r>
                        <a:rPr b="1" i="0" lang="fr" sz="11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 covered sequence</a:t>
                      </a:r>
                      <a:endParaRPr sz="1100" u="none" cap="none" strike="noStrike"/>
                    </a:p>
                  </a:txBody>
                  <a:tcPr marT="6075" marB="0" marR="8100" marL="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86" name="Google Shape;1486;p139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87" name="Google Shape;1487;p1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8" name="Google Shape;1488;p139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9" name="Google Shape;1489;p139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490" name="Google Shape;1490;p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1" name="Google Shape;1491;p139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2" name="Google Shape;1492;p139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NGS vs Microarrays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40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Microarrays are still alive !</a:t>
            </a:r>
            <a:endParaRPr/>
          </a:p>
        </p:txBody>
      </p:sp>
      <p:sp>
        <p:nvSpPr>
          <p:cNvPr id="1498" name="Google Shape;1498;p1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2895473"/>
            <a:ext cx="1510325" cy="20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:\bioinfo\Users\Bastien\Presentations\2016\Team20160627\tumorSepM1084_PED.png" id="1504" name="Google Shape;150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12800"/>
            <a:ext cx="8315775" cy="20789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:\bioinfo\Users\Bastien\Presentations\2016\Team20160627\M1084_PED.ASCATprofile.png" id="1505" name="Google Shape;1505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2954896"/>
            <a:ext cx="8315775" cy="2078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141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07" name="Google Shape;1507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8" name="Google Shape;1508;p141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9" name="Google Shape;1509;p141"/>
          <p:cNvSpPr txBox="1"/>
          <p:nvPr/>
        </p:nvSpPr>
        <p:spPr>
          <a:xfrm rot="-5400000">
            <a:off x="7592625" y="2450850"/>
            <a:ext cx="2860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1" lang="fr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Affymetrix OncoScan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41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FFPE Samples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142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16" name="Google Shape;1516;p1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142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8" name="Google Shape;1518;p142"/>
          <p:cNvSpPr txBox="1"/>
          <p:nvPr/>
        </p:nvSpPr>
        <p:spPr>
          <a:xfrm rot="-5400000">
            <a:off x="7592625" y="2450850"/>
            <a:ext cx="2860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1" lang="fr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Affymetrix OncoScan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42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ctDNA</a:t>
            </a:r>
            <a:endParaRPr/>
          </a:p>
        </p:txBody>
      </p:sp>
      <p:pic>
        <p:nvPicPr>
          <p:cNvPr descr="K:\bioinfo\Users\Bastien\Presentations\2016\Team20160627\tumorSepM782_circ.png" id="1520" name="Google Shape;1520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687275"/>
            <a:ext cx="8189650" cy="2047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:\bioinfo\Users\Bastien\Presentations\2016\Team20160627\M782_circ.ASCATprofile.png" id="1521" name="Google Shape;1521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2943691"/>
            <a:ext cx="8189650" cy="204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" name="Google Shape;1526;p143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27" name="Google Shape;1527;p1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8" name="Google Shape;1528;p143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9" name="Google Shape;1529;p143"/>
          <p:cNvSpPr txBox="1"/>
          <p:nvPr/>
        </p:nvSpPr>
        <p:spPr>
          <a:xfrm rot="-5400000">
            <a:off x="7592625" y="2450850"/>
            <a:ext cx="2860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1" lang="fr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Affymetrix OncoScan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43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Ascite DNA</a:t>
            </a:r>
            <a:endParaRPr/>
          </a:p>
        </p:txBody>
      </p:sp>
      <p:pic>
        <p:nvPicPr>
          <p:cNvPr descr="K:\bioinfo\Users\Bastien\Presentations\2016\Team20160627\A26.ASCATprofile.png" id="1531" name="Google Shape;1531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2942212"/>
            <a:ext cx="8252725" cy="2063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:\bioinfo\Users\Bastien\Presentations\2016\Team20160627\tumorSepA26.png" id="1532" name="Google Shape;1532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666975"/>
            <a:ext cx="8252725" cy="206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Further Analyses</a:t>
            </a:r>
            <a:endParaRPr/>
          </a:p>
        </p:txBody>
      </p:sp>
      <p:sp>
        <p:nvSpPr>
          <p:cNvPr id="1538" name="Google Shape;1538;p14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45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4" name="Google Shape;1544;p145"/>
          <p:cNvPicPr preferRelativeResize="0"/>
          <p:nvPr/>
        </p:nvPicPr>
        <p:blipFill rotWithShape="1">
          <a:blip r:embed="rId3">
            <a:alphaModFix/>
          </a:blip>
          <a:srcRect b="53532" l="1811" r="1849" t="5130"/>
          <a:stretch/>
        </p:blipFill>
        <p:spPr>
          <a:xfrm>
            <a:off x="64737" y="789275"/>
            <a:ext cx="8309341" cy="2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145"/>
          <p:cNvPicPr preferRelativeResize="0"/>
          <p:nvPr/>
        </p:nvPicPr>
        <p:blipFill rotWithShape="1">
          <a:blip r:embed="rId3">
            <a:alphaModFix/>
          </a:blip>
          <a:srcRect b="3385" l="1811" r="1849" t="54923"/>
          <a:stretch/>
        </p:blipFill>
        <p:spPr>
          <a:xfrm>
            <a:off x="64737" y="2986516"/>
            <a:ext cx="8309341" cy="215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45"/>
          <p:cNvSpPr txBox="1"/>
          <p:nvPr/>
        </p:nvSpPr>
        <p:spPr>
          <a:xfrm>
            <a:off x="8243887" y="1815703"/>
            <a:ext cx="9000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 Black"/>
              <a:buNone/>
            </a:pPr>
            <a:r>
              <a:rPr b="1" i="1" lang="fr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d0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45"/>
          <p:cNvSpPr txBox="1"/>
          <p:nvPr/>
        </p:nvSpPr>
        <p:spPr>
          <a:xfrm>
            <a:off x="8243887" y="2139553"/>
            <a:ext cx="90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 Black"/>
              <a:buNone/>
            </a:pPr>
            <a:r>
              <a:rPr b="1" i="1" lang="fr" sz="2000" u="none" cap="none" strike="noStrike">
                <a:solidFill>
                  <a:srgbClr val="0000FF"/>
                </a:solidFill>
                <a:latin typeface="Arial Black"/>
                <a:ea typeface="Arial Black"/>
                <a:cs typeface="Arial Black"/>
                <a:sym typeface="Arial Black"/>
              </a:rPr>
              <a:t>d21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8" name="Google Shape;1548;p145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549" name="Google Shape;1549;p1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0" name="Google Shape;1550;p145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1" name="Google Shape;1551;p145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52" name="Google Shape;1552;p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45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4" name="Google Shape;1554;p145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Comparison of a Pair of Profiles (scaling)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46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46"/>
          <p:cNvSpPr txBox="1"/>
          <p:nvPr/>
        </p:nvSpPr>
        <p:spPr>
          <a:xfrm>
            <a:off x="8243887" y="1815703"/>
            <a:ext cx="9000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 Black"/>
              <a:buNone/>
            </a:pPr>
            <a:r>
              <a:rPr b="1" i="1" lang="fr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d0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146"/>
          <p:cNvSpPr txBox="1"/>
          <p:nvPr/>
        </p:nvSpPr>
        <p:spPr>
          <a:xfrm>
            <a:off x="8243887" y="2139553"/>
            <a:ext cx="90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 Black"/>
              <a:buNone/>
            </a:pPr>
            <a:r>
              <a:rPr b="1" i="1" lang="fr" sz="2000" u="none" cap="none" strike="noStrike">
                <a:solidFill>
                  <a:srgbClr val="0000FF"/>
                </a:solidFill>
                <a:latin typeface="Arial Black"/>
                <a:ea typeface="Arial Black"/>
                <a:cs typeface="Arial Black"/>
                <a:sym typeface="Arial Black"/>
              </a:rPr>
              <a:t>d21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2" name="Google Shape;1562;p146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563" name="Google Shape;1563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4" name="Google Shape;1564;p146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5" name="Google Shape;1565;p146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66" name="Google Shape;1566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146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8" name="Google Shape;1568;p146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Comparison of a Pair of Profiles (scaled)</a:t>
            </a:r>
            <a:endParaRPr/>
          </a:p>
        </p:txBody>
      </p:sp>
      <p:pic>
        <p:nvPicPr>
          <p:cNvPr id="1569" name="Google Shape;1569;p146"/>
          <p:cNvPicPr preferRelativeResize="0"/>
          <p:nvPr/>
        </p:nvPicPr>
        <p:blipFill rotWithShape="1">
          <a:blip r:embed="rId5">
            <a:alphaModFix/>
          </a:blip>
          <a:srcRect b="53423" l="1848" r="1858" t="5307"/>
          <a:stretch/>
        </p:blipFill>
        <p:spPr>
          <a:xfrm>
            <a:off x="116750" y="836624"/>
            <a:ext cx="8271600" cy="214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46"/>
          <p:cNvPicPr preferRelativeResize="0"/>
          <p:nvPr/>
        </p:nvPicPr>
        <p:blipFill rotWithShape="1">
          <a:blip r:embed="rId5">
            <a:alphaModFix/>
          </a:blip>
          <a:srcRect b="4132" l="1848" r="1858" t="55034"/>
          <a:stretch/>
        </p:blipFill>
        <p:spPr>
          <a:xfrm>
            <a:off x="116750" y="3001724"/>
            <a:ext cx="8271600" cy="212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47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47"/>
          <p:cNvSpPr txBox="1"/>
          <p:nvPr/>
        </p:nvSpPr>
        <p:spPr>
          <a:xfrm>
            <a:off x="5292725" y="789384"/>
            <a:ext cx="3851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Mermel et al, Genome Biology, 2011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:\GISTIC2.png" id="1577" name="Google Shape;1577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623" y="2866818"/>
            <a:ext cx="5248888" cy="2148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GISTIC2a.png" id="1578" name="Google Shape;1578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273" y="789277"/>
            <a:ext cx="7169766" cy="19533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9" name="Google Shape;1579;p147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580" name="Google Shape;1580;p1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1" name="Google Shape;1581;p147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2" name="Google Shape;1582;p147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583" name="Google Shape;1583;p1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4" name="Google Shape;1584;p147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5" name="Google Shape;1585;p147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Minimal Common Regions (MCR)</a:t>
            </a:r>
            <a:endParaRPr/>
          </a:p>
        </p:txBody>
      </p:sp>
      <p:sp>
        <p:nvSpPr>
          <p:cNvPr id="1586" name="Google Shape;1586;p147"/>
          <p:cNvSpPr txBox="1"/>
          <p:nvPr/>
        </p:nvSpPr>
        <p:spPr>
          <a:xfrm rot="-5400000">
            <a:off x="7592625" y="2450850"/>
            <a:ext cx="2860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i="1" lang="f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GISTIC2, BROAD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Gain and Loss</a:t>
            </a:r>
            <a:endParaRPr/>
          </a:p>
        </p:txBody>
      </p:sp>
      <p:sp>
        <p:nvSpPr>
          <p:cNvPr id="356" name="Google Shape;356;p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7" name="Google Shape;357;p49"/>
          <p:cNvPicPr preferRelativeResize="0"/>
          <p:nvPr/>
        </p:nvPicPr>
        <p:blipFill rotWithShape="1">
          <a:blip r:embed="rId3">
            <a:alphaModFix/>
          </a:blip>
          <a:srcRect b="64326" l="0" r="72527" t="12991"/>
          <a:stretch/>
        </p:blipFill>
        <p:spPr>
          <a:xfrm>
            <a:off x="2507525" y="1343775"/>
            <a:ext cx="3897430" cy="17876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49"/>
          <p:cNvPicPr preferRelativeResize="0"/>
          <p:nvPr/>
        </p:nvPicPr>
        <p:blipFill rotWithShape="1">
          <a:blip r:embed="rId4">
            <a:alphaModFix/>
          </a:blip>
          <a:srcRect b="60548" l="0" r="61453" t="9236"/>
          <a:stretch/>
        </p:blipFill>
        <p:spPr>
          <a:xfrm>
            <a:off x="2507525" y="3267619"/>
            <a:ext cx="4104901" cy="17876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49"/>
          <p:cNvSpPr txBox="1"/>
          <p:nvPr>
            <p:ph idx="4294967295" type="body"/>
          </p:nvPr>
        </p:nvSpPr>
        <p:spPr>
          <a:xfrm>
            <a:off x="311700" y="770650"/>
            <a:ext cx="41049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First cases of abnormality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48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2" name="Google Shape;1592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00" y="873500"/>
            <a:ext cx="7213352" cy="4190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593" name="Google Shape;1593;p148"/>
          <p:cNvGrpSpPr/>
          <p:nvPr/>
        </p:nvGrpSpPr>
        <p:grpSpPr>
          <a:xfrm>
            <a:off x="8656637" y="529828"/>
            <a:ext cx="401637" cy="292894"/>
            <a:chOff x="8656637" y="96837"/>
            <a:chExt cx="401637" cy="390525"/>
          </a:xfrm>
        </p:grpSpPr>
        <p:pic>
          <p:nvPicPr>
            <p:cNvPr id="1594" name="Google Shape;1594;p1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5" name="Google Shape;1595;p148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6" name="Google Shape;1596;p148"/>
          <p:cNvGrpSpPr/>
          <p:nvPr/>
        </p:nvGrpSpPr>
        <p:grpSpPr>
          <a:xfrm>
            <a:off x="8223250" y="529828"/>
            <a:ext cx="403225" cy="292894"/>
            <a:chOff x="8223250" y="96837"/>
            <a:chExt cx="403225" cy="390525"/>
          </a:xfrm>
        </p:grpSpPr>
        <p:pic>
          <p:nvPicPr>
            <p:cNvPr id="1597" name="Google Shape;1597;p1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8" name="Google Shape;1598;p148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9" name="Google Shape;1599;p148"/>
          <p:cNvSpPr txBox="1"/>
          <p:nvPr>
            <p:ph idx="4294967295" type="title"/>
          </p:nvPr>
        </p:nvSpPr>
        <p:spPr>
          <a:xfrm>
            <a:off x="1466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Hierarchical Clustering, Heatmap, Frequency of Aberrations, Genomic Instability Scores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50" y="1536729"/>
            <a:ext cx="4655351" cy="30233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605" name="Google Shape;1605;p149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6" name="Google Shape;1606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161" y="1321150"/>
            <a:ext cx="3292418" cy="335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607" name="Google Shape;1607;p149"/>
          <p:cNvSpPr txBox="1"/>
          <p:nvPr/>
        </p:nvSpPr>
        <p:spPr>
          <a:xfrm>
            <a:off x="322189" y="1022201"/>
            <a:ext cx="459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</a:pPr>
            <a:r>
              <a:rPr b="1" i="0" lang="fr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K-means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149"/>
          <p:cNvSpPr txBox="1"/>
          <p:nvPr/>
        </p:nvSpPr>
        <p:spPr>
          <a:xfrm>
            <a:off x="5364150" y="714335"/>
            <a:ext cx="3292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None/>
            </a:pPr>
            <a:r>
              <a:rPr b="1" i="0" lang="fr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Non-negative Matrix Factorization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9" name="Google Shape;1609;p149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610" name="Google Shape;1610;p1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1" name="Google Shape;1611;p149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2" name="Google Shape;1612;p149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613" name="Google Shape;1613;p1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4" name="Google Shape;1614;p149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5" name="Google Shape;1615;p149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Other Clustering Methods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50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5" y="862680"/>
            <a:ext cx="8564550" cy="418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50"/>
          <p:cNvSpPr txBox="1"/>
          <p:nvPr/>
        </p:nvSpPr>
        <p:spPr>
          <a:xfrm>
            <a:off x="7113508" y="921376"/>
            <a:ext cx="308100" cy="4166100"/>
          </a:xfrm>
          <a:prstGeom prst="rect">
            <a:avLst/>
          </a:prstGeom>
          <a:noFill/>
          <a:ln cap="flat" cmpd="sng" w="19050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23" name="Google Shape;1623;p150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624" name="Google Shape;1624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5" name="Google Shape;1625;p150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6" name="Google Shape;1626;p150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627" name="Google Shape;1627;p1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8" name="Google Shape;1628;p150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9" name="Google Shape;1629;p150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Differential Analysis (in Subpopulations)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51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:\bioinfo\Users\Bastien\Presentations\2015\IFSBM\grd3.png" id="1635" name="Google Shape;163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72" y="789277"/>
            <a:ext cx="8147316" cy="4237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6" name="Google Shape;1636;p151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637" name="Google Shape;1637;p1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8" name="Google Shape;1638;p151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9" name="Google Shape;1639;p151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640" name="Google Shape;1640;p1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1" name="Google Shape;1641;p151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2" name="Google Shape;1642;p151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Annotation of Genomic Regions 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52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48" name="Google Shape;1648;p152"/>
          <p:cNvGraphicFramePr/>
          <p:nvPr/>
        </p:nvGraphicFramePr>
        <p:xfrm>
          <a:off x="611187" y="10251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{A32EC427-25FE-41DC-84D9-F026DC32FE9E}</a:tableStyleId>
              </a:tblPr>
              <a:tblGrid>
                <a:gridCol w="2716200"/>
                <a:gridCol w="1185850"/>
                <a:gridCol w="525450"/>
                <a:gridCol w="1185850"/>
                <a:gridCol w="525450"/>
                <a:gridCol w="1185850"/>
                <a:gridCol w="523875"/>
              </a:tblGrid>
              <a:tr h="29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Hclust A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Hclust B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Hclust C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at diagnostic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1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62%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Distant metastasis at 4 years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 (at least one)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82%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 (zero)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73%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Distant metastasis-free survival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Death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1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E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00AE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77%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  <a:tr h="23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fr" sz="12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fr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53%</a:t>
                      </a:r>
                      <a:endParaRPr sz="1500" u="none" cap="none" strike="noStrike"/>
                    </a:p>
                  </a:txBody>
                  <a:tcPr marT="34300" marB="3430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pSp>
        <p:nvGrpSpPr>
          <p:cNvPr id="1649" name="Google Shape;1649;p152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650" name="Google Shape;1650;p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152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2" name="Google Shape;1652;p152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653" name="Google Shape;1653;p1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4" name="Google Shape;1654;p152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5" name="Google Shape;1655;p152"/>
          <p:cNvSpPr txBox="1"/>
          <p:nvPr>
            <p:ph idx="4294967295" type="title"/>
          </p:nvPr>
        </p:nvSpPr>
        <p:spPr>
          <a:xfrm>
            <a:off x="222825" y="1952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Sample Classes and Clinical Variables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53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1" name="Google Shape;1661;p153"/>
          <p:cNvPicPr preferRelativeResize="0"/>
          <p:nvPr/>
        </p:nvPicPr>
        <p:blipFill rotWithShape="1">
          <a:blip r:embed="rId3">
            <a:alphaModFix/>
          </a:blip>
          <a:srcRect b="55613" l="2723" r="0" t="853"/>
          <a:stretch/>
        </p:blipFill>
        <p:spPr>
          <a:xfrm>
            <a:off x="179375" y="710500"/>
            <a:ext cx="8424875" cy="223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53"/>
          <p:cNvPicPr preferRelativeResize="0"/>
          <p:nvPr/>
        </p:nvPicPr>
        <p:blipFill rotWithShape="1">
          <a:blip r:embed="rId3">
            <a:alphaModFix/>
          </a:blip>
          <a:srcRect b="4465" l="2723" r="0" t="54417"/>
          <a:stretch/>
        </p:blipFill>
        <p:spPr>
          <a:xfrm>
            <a:off x="179375" y="3001929"/>
            <a:ext cx="8424875" cy="2108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3" name="Google Shape;1663;p153"/>
          <p:cNvGrpSpPr/>
          <p:nvPr/>
        </p:nvGrpSpPr>
        <p:grpSpPr>
          <a:xfrm>
            <a:off x="8656637" y="529828"/>
            <a:ext cx="401637" cy="292894"/>
            <a:chOff x="8656637" y="96837"/>
            <a:chExt cx="401637" cy="390525"/>
          </a:xfrm>
        </p:grpSpPr>
        <p:pic>
          <p:nvPicPr>
            <p:cNvPr id="1664" name="Google Shape;1664;p1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5" name="Google Shape;1665;p153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6" name="Google Shape;1666;p153"/>
          <p:cNvGrpSpPr/>
          <p:nvPr/>
        </p:nvGrpSpPr>
        <p:grpSpPr>
          <a:xfrm>
            <a:off x="8223250" y="529828"/>
            <a:ext cx="403225" cy="292894"/>
            <a:chOff x="8223250" y="96837"/>
            <a:chExt cx="403225" cy="390525"/>
          </a:xfrm>
        </p:grpSpPr>
        <p:pic>
          <p:nvPicPr>
            <p:cNvPr id="1667" name="Google Shape;1667;p1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8" name="Google Shape;1668;p153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9" name="Google Shape;1669;p153"/>
          <p:cNvSpPr txBox="1"/>
          <p:nvPr>
            <p:ph idx="4294967295" type="title"/>
          </p:nvPr>
        </p:nvSpPr>
        <p:spPr>
          <a:xfrm>
            <a:off x="146625" y="-3332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CNA + GEX : </a:t>
            </a:r>
            <a:r>
              <a:rPr b="1" lang="fr"/>
              <a:t>Associative</a:t>
            </a:r>
            <a:r>
              <a:rPr lang="fr"/>
              <a:t> Analysis (correlation)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54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5" name="Google Shape;1675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75" y="987025"/>
            <a:ext cx="2731496" cy="20244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676" name="Google Shape;1676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4557" y="1755275"/>
            <a:ext cx="2750868" cy="20437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677" name="Google Shape;1677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966" y="2558323"/>
            <a:ext cx="2721810" cy="20147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678" name="Google Shape;1678;p154"/>
          <p:cNvGrpSpPr/>
          <p:nvPr/>
        </p:nvGrpSpPr>
        <p:grpSpPr>
          <a:xfrm>
            <a:off x="8656637" y="682228"/>
            <a:ext cx="401637" cy="292894"/>
            <a:chOff x="8656637" y="96837"/>
            <a:chExt cx="401637" cy="390525"/>
          </a:xfrm>
        </p:grpSpPr>
        <p:pic>
          <p:nvPicPr>
            <p:cNvPr id="1679" name="Google Shape;1679;p1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154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1" name="Google Shape;1681;p154"/>
          <p:cNvGrpSpPr/>
          <p:nvPr/>
        </p:nvGrpSpPr>
        <p:grpSpPr>
          <a:xfrm>
            <a:off x="8223250" y="682228"/>
            <a:ext cx="403225" cy="292894"/>
            <a:chOff x="8223250" y="96837"/>
            <a:chExt cx="403225" cy="390525"/>
          </a:xfrm>
        </p:grpSpPr>
        <p:pic>
          <p:nvPicPr>
            <p:cNvPr id="1682" name="Google Shape;1682;p1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3" name="Google Shape;1683;p154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4" name="Google Shape;1684;p154"/>
          <p:cNvSpPr txBox="1"/>
          <p:nvPr>
            <p:ph idx="4294967295" type="title"/>
          </p:nvPr>
        </p:nvSpPr>
        <p:spPr>
          <a:xfrm>
            <a:off x="1466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CNA + GEX : </a:t>
            </a:r>
            <a:r>
              <a:rPr b="1" lang="fr"/>
              <a:t>Associative</a:t>
            </a:r>
            <a:r>
              <a:rPr lang="fr"/>
              <a:t> Analysis (correlation)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55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:\bioinfo\Users\Bastien\Presentations\2015\IFSBM\multiblock2.jpg" id="1690" name="Google Shape;1690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1272775"/>
            <a:ext cx="6451942" cy="30737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J:\bioinfo\Users\Bastien\Presentations\2015\IFSBM\multiblock1.png" id="1691" name="Google Shape;1691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0675" y="1653775"/>
            <a:ext cx="2417600" cy="23501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692" name="Google Shape;1692;p155"/>
          <p:cNvSpPr txBox="1"/>
          <p:nvPr/>
        </p:nvSpPr>
        <p:spPr>
          <a:xfrm>
            <a:off x="4356100" y="4839890"/>
            <a:ext cx="428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Philippe et Tenenhaus, Biostatistics, 2014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3" name="Google Shape;1693;p155"/>
          <p:cNvGrpSpPr/>
          <p:nvPr/>
        </p:nvGrpSpPr>
        <p:grpSpPr>
          <a:xfrm>
            <a:off x="8656637" y="834628"/>
            <a:ext cx="401637" cy="292894"/>
            <a:chOff x="8656637" y="96837"/>
            <a:chExt cx="401637" cy="390525"/>
          </a:xfrm>
        </p:grpSpPr>
        <p:pic>
          <p:nvPicPr>
            <p:cNvPr id="1694" name="Google Shape;1694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5" name="Google Shape;1695;p155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6" name="Google Shape;1696;p155"/>
          <p:cNvGrpSpPr/>
          <p:nvPr/>
        </p:nvGrpSpPr>
        <p:grpSpPr>
          <a:xfrm>
            <a:off x="8223250" y="834628"/>
            <a:ext cx="403225" cy="292894"/>
            <a:chOff x="8223250" y="96837"/>
            <a:chExt cx="403225" cy="390525"/>
          </a:xfrm>
        </p:grpSpPr>
        <p:pic>
          <p:nvPicPr>
            <p:cNvPr id="1697" name="Google Shape;1697;p1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8" name="Google Shape;1698;p155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9" name="Google Shape;1699;p155"/>
          <p:cNvSpPr txBox="1"/>
          <p:nvPr>
            <p:ph idx="4294967295" type="title"/>
          </p:nvPr>
        </p:nvSpPr>
        <p:spPr>
          <a:xfrm>
            <a:off x="1466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CNA + GEX : </a:t>
            </a:r>
            <a:r>
              <a:rPr b="1" lang="fr"/>
              <a:t>Integrative</a:t>
            </a:r>
            <a:r>
              <a:rPr lang="fr"/>
              <a:t> Analysis (multiblocs)</a:t>
            </a:r>
            <a:endParaRPr/>
          </a:p>
        </p:txBody>
      </p:sp>
      <p:sp>
        <p:nvSpPr>
          <p:cNvPr id="1700" name="Google Shape;1700;p155"/>
          <p:cNvSpPr txBox="1"/>
          <p:nvPr/>
        </p:nvSpPr>
        <p:spPr>
          <a:xfrm>
            <a:off x="3136900" y="877490"/>
            <a:ext cx="428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fr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RGCCA, SGCCA</a:t>
            </a:r>
            <a:endParaRPr sz="1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56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156"/>
          <p:cNvSpPr txBox="1"/>
          <p:nvPr/>
        </p:nvSpPr>
        <p:spPr>
          <a:xfrm>
            <a:off x="4356100" y="4839890"/>
            <a:ext cx="42831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Arguelaget et al.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7" name="Google Shape;1707;p156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708" name="Google Shape;1708;p1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9" name="Google Shape;1709;p156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p156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711" name="Google Shape;1711;p1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2" name="Google Shape;1712;p156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3" name="Google Shape;1713;p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8" y="920699"/>
            <a:ext cx="7822799" cy="39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56"/>
          <p:cNvSpPr txBox="1"/>
          <p:nvPr>
            <p:ph idx="4294967295" type="title"/>
          </p:nvPr>
        </p:nvSpPr>
        <p:spPr>
          <a:xfrm>
            <a:off x="1466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CNA + GEX : </a:t>
            </a:r>
            <a:r>
              <a:rPr b="1" lang="fr"/>
              <a:t>Integrative</a:t>
            </a:r>
            <a:r>
              <a:rPr lang="fr"/>
              <a:t> Analysis (factorial)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Amplification</a:t>
            </a:r>
            <a:endParaRPr/>
          </a:p>
        </p:txBody>
      </p:sp>
      <p:sp>
        <p:nvSpPr>
          <p:cNvPr id="365" name="Google Shape;365;p5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6" name="Google Shape;366;p50"/>
          <p:cNvSpPr txBox="1"/>
          <p:nvPr>
            <p:ph idx="4294967295" type="body"/>
          </p:nvPr>
        </p:nvSpPr>
        <p:spPr>
          <a:xfrm>
            <a:off x="311700" y="770650"/>
            <a:ext cx="41049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Extreme gain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Theoretical level : L2R &gt;= 1.5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3 additional copies from diploidy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3 + 2 = 5 copies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log2(5) ~= 1.58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rounded to 1.5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Classically focal event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Two sorts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Homogeneously stained regions (HSR) : multiple tandem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Double-minute chromosomes (up to thousands of copies)</a:t>
            </a:r>
            <a:endParaRPr/>
          </a:p>
        </p:txBody>
      </p:sp>
      <p:pic>
        <p:nvPicPr>
          <p:cNvPr id="367" name="Google Shape;36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1850" y="868150"/>
            <a:ext cx="2082167" cy="210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6701" y="2105990"/>
            <a:ext cx="2007874" cy="209175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0"/>
          <p:cNvSpPr txBox="1"/>
          <p:nvPr/>
        </p:nvSpPr>
        <p:spPr>
          <a:xfrm>
            <a:off x="5119047" y="3529075"/>
            <a:ext cx="19476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b="0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EGFR amplification in lung cancer as </a:t>
            </a:r>
            <a:r>
              <a:rPr b="1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double-minutes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0"/>
          <p:cNvSpPr txBox="1"/>
          <p:nvPr/>
        </p:nvSpPr>
        <p:spPr>
          <a:xfrm>
            <a:off x="6600559" y="923050"/>
            <a:ext cx="256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b="0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EGFR amplification in lung cancer as </a:t>
            </a:r>
            <a:r>
              <a:rPr b="1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HSR</a:t>
            </a:r>
            <a:r>
              <a:rPr b="0" i="0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1" lang="fr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(homogeneously stained region)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6463549" y="4558334"/>
            <a:ext cx="25665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rbel"/>
              <a:buNone/>
            </a:pPr>
            <a:r>
              <a:rPr b="0" i="1" lang="fr" sz="1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Varella-Garcia et al, J Clin Pathol 2009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50"/>
          <p:cNvPicPr preferRelativeResize="0"/>
          <p:nvPr/>
        </p:nvPicPr>
        <p:blipFill rotWithShape="1">
          <a:blip r:embed="rId5">
            <a:alphaModFix/>
          </a:blip>
          <a:srcRect b="63159" l="26716" r="65643" t="0"/>
          <a:stretch/>
        </p:blipFill>
        <p:spPr>
          <a:xfrm>
            <a:off x="4420400" y="3196925"/>
            <a:ext cx="698601" cy="18714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Deletion</a:t>
            </a:r>
            <a:endParaRPr/>
          </a:p>
        </p:txBody>
      </p:sp>
      <p:sp>
        <p:nvSpPr>
          <p:cNvPr id="378" name="Google Shape;378;p5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9" name="Google Shape;379;p51"/>
          <p:cNvSpPr txBox="1"/>
          <p:nvPr>
            <p:ph idx="4294967295" type="body"/>
          </p:nvPr>
        </p:nvSpPr>
        <p:spPr>
          <a:xfrm>
            <a:off x="311700" y="770650"/>
            <a:ext cx="30435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Extreme loss case (no </a:t>
            </a:r>
            <a:r>
              <a:rPr lang="fr">
                <a:solidFill>
                  <a:schemeClr val="dk1"/>
                </a:solidFill>
              </a:rPr>
              <a:t>remaining </a:t>
            </a:r>
            <a:r>
              <a:rPr lang="fr"/>
              <a:t>copy)</a:t>
            </a:r>
            <a:endParaRPr/>
          </a:p>
        </p:txBody>
      </p:sp>
      <p:pic>
        <p:nvPicPr>
          <p:cNvPr id="380" name="Google Shape;380;p51"/>
          <p:cNvPicPr preferRelativeResize="0"/>
          <p:nvPr/>
        </p:nvPicPr>
        <p:blipFill rotWithShape="1">
          <a:blip r:embed="rId3">
            <a:alphaModFix/>
          </a:blip>
          <a:srcRect b="46001" l="0" r="83810" t="0"/>
          <a:stretch/>
        </p:blipFill>
        <p:spPr>
          <a:xfrm>
            <a:off x="3866000" y="1195000"/>
            <a:ext cx="1999650" cy="370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Chromothripsis</a:t>
            </a:r>
            <a:endParaRPr/>
          </a:p>
        </p:txBody>
      </p:sp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7" name="Google Shape;387;p52"/>
          <p:cNvSpPr txBox="1"/>
          <p:nvPr>
            <p:ph idx="1" type="body"/>
          </p:nvPr>
        </p:nvSpPr>
        <p:spPr>
          <a:xfrm>
            <a:off x="311700" y="770650"/>
            <a:ext cx="45435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Extreme, catastrophic event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Up to thousands of fragments involved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Single temporal event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Classically arm- or whole chromosome-level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Can result in </a:t>
            </a:r>
            <a:r>
              <a:rPr lang="fr">
                <a:solidFill>
                  <a:schemeClr val="dk1"/>
                </a:solidFill>
              </a:rPr>
              <a:t>external </a:t>
            </a:r>
            <a:r>
              <a:rPr lang="fr"/>
              <a:t>double-minute chromosomes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Alternance of 2, sometimes 3 copy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Few locations (up to two chromosomes)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If more locations : </a:t>
            </a:r>
            <a:r>
              <a:rPr b="1" i="1" lang="fr"/>
              <a:t>chromoplexy</a:t>
            </a:r>
            <a:endParaRPr b="1" i="1"/>
          </a:p>
        </p:txBody>
      </p:sp>
      <p:pic>
        <p:nvPicPr>
          <p:cNvPr id="388" name="Google Shape;388;p52"/>
          <p:cNvPicPr preferRelativeResize="0"/>
          <p:nvPr/>
        </p:nvPicPr>
        <p:blipFill rotWithShape="1">
          <a:blip r:embed="rId3">
            <a:alphaModFix/>
          </a:blip>
          <a:srcRect b="64490" l="57210" r="0" t="2633"/>
          <a:stretch/>
        </p:blipFill>
        <p:spPr>
          <a:xfrm>
            <a:off x="4784300" y="3777725"/>
            <a:ext cx="4189550" cy="9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650" y="923050"/>
            <a:ext cx="4543401" cy="23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Family of Events : Loss of Heterozygosity</a:t>
            </a:r>
            <a:endParaRPr/>
          </a:p>
        </p:txBody>
      </p:sp>
      <p:sp>
        <p:nvSpPr>
          <p:cNvPr id="395" name="Google Shape;395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6" name="Google Shape;396;p53"/>
          <p:cNvSpPr txBox="1"/>
          <p:nvPr>
            <p:ph idx="4294967295" type="body"/>
          </p:nvPr>
        </p:nvSpPr>
        <p:spPr>
          <a:xfrm>
            <a:off x="311700" y="770650"/>
            <a:ext cx="76257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Measured using L2R and the local frequency of parental alleles (</a:t>
            </a:r>
            <a:r>
              <a:rPr b="1" lang="fr"/>
              <a:t>BAF</a:t>
            </a:r>
            <a:r>
              <a:rPr lang="fr"/>
              <a:t>, AD, beta-score), thanks to SNVs.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Quantitative loss of one of the two parental alleles : </a:t>
            </a:r>
            <a:r>
              <a:rPr b="1" lang="fr">
                <a:solidFill>
                  <a:srgbClr val="0070C0"/>
                </a:solidFill>
              </a:rPr>
              <a:t>LOH</a:t>
            </a:r>
            <a:endParaRPr b="1">
              <a:solidFill>
                <a:srgbClr val="0070C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Obvious case : single copy loss or gain from an even ploidy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Extreme loss case : </a:t>
            </a:r>
            <a:r>
              <a:rPr lang="fr" sz="1600">
                <a:solidFill>
                  <a:schemeClr val="dk1"/>
                </a:solidFill>
              </a:rPr>
              <a:t>s</a:t>
            </a:r>
            <a:r>
              <a:rPr lang="fr" sz="1600">
                <a:solidFill>
                  <a:schemeClr val="dk1"/>
                </a:solidFill>
              </a:rPr>
              <a:t>ingle copy loss from diploidy : </a:t>
            </a:r>
            <a:r>
              <a:rPr b="1" lang="fr" sz="1600">
                <a:solidFill>
                  <a:srgbClr val="0070C0"/>
                </a:solidFill>
              </a:rPr>
              <a:t>haploidy</a:t>
            </a:r>
            <a:endParaRPr b="1" sz="1600">
              <a:solidFill>
                <a:srgbClr val="0070C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Not mandatorily a copy number event :</a:t>
            </a:r>
            <a:r>
              <a:rPr b="1" lang="fr">
                <a:solidFill>
                  <a:srgbClr val="0070C0"/>
                </a:solidFill>
              </a:rPr>
              <a:t> </a:t>
            </a:r>
            <a:endParaRPr b="1">
              <a:solidFill>
                <a:srgbClr val="0070C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loss or gain of a parental allele, with completion from the other one :</a:t>
            </a:r>
            <a:r>
              <a:rPr b="1" lang="fr" sz="1600">
                <a:solidFill>
                  <a:srgbClr val="0070C0"/>
                </a:solidFill>
              </a:rPr>
              <a:t> copy-neutral LOH</a:t>
            </a:r>
            <a:endParaRPr b="1" sz="1600">
              <a:solidFill>
                <a:srgbClr val="0070C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Extreme case : total loss of a parental allele, recovering using the remaining one : </a:t>
            </a:r>
            <a:r>
              <a:rPr b="1" lang="fr" sz="1600">
                <a:solidFill>
                  <a:srgbClr val="0070C0"/>
                </a:solidFill>
              </a:rPr>
              <a:t>unisomy</a:t>
            </a:r>
            <a:r>
              <a:rPr lang="fr" sz="1600"/>
              <a:t>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337850" y="1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Analysis Workflow</a:t>
            </a:r>
            <a:endParaRPr/>
          </a:p>
        </p:txBody>
      </p:sp>
      <p:sp>
        <p:nvSpPr>
          <p:cNvPr id="402" name="Google Shape;40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 rotWithShape="1">
          <a:blip r:embed="rId3">
            <a:alphaModFix/>
          </a:blip>
          <a:srcRect b="26078" l="0" r="0" t="17655"/>
          <a:stretch/>
        </p:blipFill>
        <p:spPr>
          <a:xfrm>
            <a:off x="6359475" y="4251225"/>
            <a:ext cx="2098675" cy="64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04" name="Google Shape;404;p54"/>
          <p:cNvSpPr txBox="1"/>
          <p:nvPr/>
        </p:nvSpPr>
        <p:spPr>
          <a:xfrm>
            <a:off x="4486243" y="617591"/>
            <a:ext cx="18003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Normali</a:t>
            </a:r>
            <a:r>
              <a:rPr b="1" lang="fr">
                <a:latin typeface="Corbel"/>
                <a:ea typeface="Corbel"/>
                <a:cs typeface="Corbel"/>
                <a:sym typeface="Corbel"/>
              </a:rPr>
              <a:t>z</a:t>
            </a: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ation,</a:t>
            </a:r>
            <a:endParaRPr b="1" i="0" sz="1400" u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centralization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5" name="Google Shape;405;p54"/>
          <p:cNvSpPr txBox="1"/>
          <p:nvPr/>
        </p:nvSpPr>
        <p:spPr>
          <a:xfrm>
            <a:off x="6864300" y="583330"/>
            <a:ext cx="2051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S</a:t>
            </a: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egmentation,</a:t>
            </a:r>
            <a:endParaRPr b="1" i="0" sz="1400" u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calling</a:t>
            </a:r>
            <a:endParaRPr/>
          </a:p>
        </p:txBody>
      </p:sp>
      <p:sp>
        <p:nvSpPr>
          <p:cNvPr id="406" name="Google Shape;406;p54"/>
          <p:cNvSpPr txBox="1"/>
          <p:nvPr/>
        </p:nvSpPr>
        <p:spPr>
          <a:xfrm>
            <a:off x="-44450" y="825051"/>
            <a:ext cx="19431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Acquisition</a:t>
            </a:r>
            <a:endParaRPr/>
          </a:p>
        </p:txBody>
      </p:sp>
      <p:pic>
        <p:nvPicPr>
          <p:cNvPr id="407" name="Google Shape;40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43" y="1128035"/>
            <a:ext cx="1800213" cy="12106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08" name="Google Shape;408;p54"/>
          <p:cNvSpPr/>
          <p:nvPr/>
        </p:nvSpPr>
        <p:spPr>
          <a:xfrm>
            <a:off x="6324555" y="1611208"/>
            <a:ext cx="452400" cy="192000"/>
          </a:xfrm>
          <a:prstGeom prst="rightArrow">
            <a:avLst>
              <a:gd fmla="val 14318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" name="Google Shape;40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2542" y="3324103"/>
            <a:ext cx="1916099" cy="11318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10" name="Google Shape;410;p54"/>
          <p:cNvSpPr txBox="1"/>
          <p:nvPr/>
        </p:nvSpPr>
        <p:spPr>
          <a:xfrm>
            <a:off x="6600782" y="2744708"/>
            <a:ext cx="2771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Cohort a</a:t>
            </a: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nalys</a:t>
            </a:r>
            <a:r>
              <a:rPr b="1" lang="fr">
                <a:latin typeface="Corbel"/>
                <a:ea typeface="Corbel"/>
                <a:cs typeface="Corbel"/>
                <a:sym typeface="Corbel"/>
              </a:rPr>
              <a:t>is</a:t>
            </a:r>
            <a:endParaRPr/>
          </a:p>
        </p:txBody>
      </p:sp>
      <p:pic>
        <p:nvPicPr>
          <p:cNvPr id="411" name="Google Shape;411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50" y="3202642"/>
            <a:ext cx="1800213" cy="12106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12" name="Google Shape;412;p54"/>
          <p:cNvSpPr txBox="1"/>
          <p:nvPr/>
        </p:nvSpPr>
        <p:spPr>
          <a:xfrm>
            <a:off x="250824" y="2899658"/>
            <a:ext cx="16779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i="0" lang="fr" sz="1400" u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Annotation</a:t>
            </a:r>
            <a:endParaRPr/>
          </a:p>
        </p:txBody>
      </p:sp>
      <p:grpSp>
        <p:nvGrpSpPr>
          <p:cNvPr id="413" name="Google Shape;413;p54"/>
          <p:cNvGrpSpPr/>
          <p:nvPr/>
        </p:nvGrpSpPr>
        <p:grpSpPr>
          <a:xfrm>
            <a:off x="2919413" y="3066473"/>
            <a:ext cx="2952751" cy="1872564"/>
            <a:chOff x="2843212" y="4165740"/>
            <a:chExt cx="2952751" cy="2227122"/>
          </a:xfrm>
        </p:grpSpPr>
        <p:pic>
          <p:nvPicPr>
            <p:cNvPr id="414" name="Google Shape;41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63937" y="4941887"/>
              <a:ext cx="2232026" cy="145097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415" name="Google Shape;415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43212" y="4510228"/>
              <a:ext cx="1730375" cy="1384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416" name="Google Shape;416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35375" y="4165740"/>
              <a:ext cx="1800225" cy="143986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sp>
        <p:nvSpPr>
          <p:cNvPr id="417" name="Google Shape;417;p54"/>
          <p:cNvSpPr txBox="1"/>
          <p:nvPr/>
        </p:nvSpPr>
        <p:spPr>
          <a:xfrm>
            <a:off x="2786044" y="2719468"/>
            <a:ext cx="3174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Genomic regions of interest</a:t>
            </a:r>
            <a:endParaRPr/>
          </a:p>
        </p:txBody>
      </p:sp>
      <p:sp>
        <p:nvSpPr>
          <p:cNvPr id="418" name="Google Shape;418;p54"/>
          <p:cNvSpPr/>
          <p:nvPr/>
        </p:nvSpPr>
        <p:spPr>
          <a:xfrm rot="10800000">
            <a:off x="5868906" y="3382374"/>
            <a:ext cx="576300" cy="18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54"/>
          <p:cNvSpPr txBox="1"/>
          <p:nvPr/>
        </p:nvSpPr>
        <p:spPr>
          <a:xfrm>
            <a:off x="2152634" y="825051"/>
            <a:ext cx="19161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Binning</a:t>
            </a:r>
            <a:endParaRPr b="1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rbel"/>
              <a:buNone/>
            </a:pPr>
            <a:r>
              <a:rPr b="1" lang="fr">
                <a:latin typeface="Corbel"/>
                <a:ea typeface="Corbel"/>
                <a:cs typeface="Corbel"/>
                <a:sym typeface="Corbel"/>
              </a:rPr>
              <a:t>+ QC</a:t>
            </a:r>
            <a:endParaRPr/>
          </a:p>
        </p:txBody>
      </p:sp>
      <p:sp>
        <p:nvSpPr>
          <p:cNvPr id="420" name="Google Shape;420;p54"/>
          <p:cNvSpPr/>
          <p:nvPr/>
        </p:nvSpPr>
        <p:spPr>
          <a:xfrm>
            <a:off x="3990946" y="1611208"/>
            <a:ext cx="452400" cy="192000"/>
          </a:xfrm>
          <a:prstGeom prst="rightArrow">
            <a:avLst>
              <a:gd fmla="val 14318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54"/>
          <p:cNvSpPr/>
          <p:nvPr/>
        </p:nvSpPr>
        <p:spPr>
          <a:xfrm>
            <a:off x="1638287" y="1611208"/>
            <a:ext cx="452400" cy="192000"/>
          </a:xfrm>
          <a:prstGeom prst="rightArrow">
            <a:avLst>
              <a:gd fmla="val 14318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56426" y="3082516"/>
            <a:ext cx="1666863" cy="108914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23" name="Google Shape;423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9747" y="3627087"/>
            <a:ext cx="1800213" cy="12106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24" name="Google Shape;424;p54"/>
          <p:cNvSpPr/>
          <p:nvPr/>
        </p:nvSpPr>
        <p:spPr>
          <a:xfrm rot="5400000">
            <a:off x="7731775" y="2439100"/>
            <a:ext cx="458700" cy="241200"/>
          </a:xfrm>
          <a:prstGeom prst="rightArrow">
            <a:avLst>
              <a:gd fmla="val 16092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54"/>
          <p:cNvSpPr/>
          <p:nvPr/>
        </p:nvSpPr>
        <p:spPr>
          <a:xfrm rot="10800000">
            <a:off x="2124019" y="3382374"/>
            <a:ext cx="576300" cy="18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26" name="Google Shape;426;p54"/>
          <p:cNvGrpSpPr/>
          <p:nvPr/>
        </p:nvGrpSpPr>
        <p:grpSpPr>
          <a:xfrm>
            <a:off x="251150" y="1186406"/>
            <a:ext cx="1226100" cy="1034400"/>
            <a:chOff x="3984950" y="534525"/>
            <a:chExt cx="1226100" cy="1034400"/>
          </a:xfrm>
        </p:grpSpPr>
        <p:sp>
          <p:nvSpPr>
            <p:cNvPr id="427" name="Google Shape;427;p54"/>
            <p:cNvSpPr/>
            <p:nvPr/>
          </p:nvSpPr>
          <p:spPr>
            <a:xfrm>
              <a:off x="3984950" y="534525"/>
              <a:ext cx="1226100" cy="1034400"/>
            </a:xfrm>
            <a:prstGeom prst="verticalScroll">
              <a:avLst>
                <a:gd fmla="val 12500" name="adj"/>
              </a:avLst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666666"/>
                </a:highlight>
              </a:endParaRPr>
            </a:p>
          </p:txBody>
        </p:sp>
        <p:sp>
          <p:nvSpPr>
            <p:cNvPr id="428" name="Google Shape;428;p54"/>
            <p:cNvSpPr txBox="1"/>
            <p:nvPr/>
          </p:nvSpPr>
          <p:spPr>
            <a:xfrm>
              <a:off x="4312600" y="759550"/>
              <a:ext cx="634800" cy="6870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highlight>
                    <a:srgbClr val="666666"/>
                  </a:highlight>
                </a:rPr>
                <a:t>BAM</a:t>
              </a:r>
              <a:endParaRPr>
                <a:highlight>
                  <a:srgbClr val="666666"/>
                </a:highlight>
              </a:endParaRPr>
            </a:p>
          </p:txBody>
        </p:sp>
      </p:grpSp>
      <p:grpSp>
        <p:nvGrpSpPr>
          <p:cNvPr id="429" name="Google Shape;429;p54"/>
          <p:cNvGrpSpPr/>
          <p:nvPr/>
        </p:nvGrpSpPr>
        <p:grpSpPr>
          <a:xfrm>
            <a:off x="403550" y="1338806"/>
            <a:ext cx="1226100" cy="1034400"/>
            <a:chOff x="3984950" y="534525"/>
            <a:chExt cx="1226100" cy="1034400"/>
          </a:xfrm>
        </p:grpSpPr>
        <p:sp>
          <p:nvSpPr>
            <p:cNvPr id="430" name="Google Shape;430;p54"/>
            <p:cNvSpPr/>
            <p:nvPr/>
          </p:nvSpPr>
          <p:spPr>
            <a:xfrm>
              <a:off x="3984950" y="534525"/>
              <a:ext cx="1226100" cy="1034400"/>
            </a:xfrm>
            <a:prstGeom prst="verticalScroll">
              <a:avLst>
                <a:gd fmla="val 125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4"/>
            <p:cNvSpPr txBox="1"/>
            <p:nvPr/>
          </p:nvSpPr>
          <p:spPr>
            <a:xfrm>
              <a:off x="4189021" y="739128"/>
              <a:ext cx="8262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BAM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/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mpileup</a:t>
              </a:r>
              <a:endParaRPr/>
            </a:p>
          </p:txBody>
        </p:sp>
      </p:grpSp>
      <p:pic>
        <p:nvPicPr>
          <p:cNvPr id="432" name="Google Shape;432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9950" y="1334282"/>
            <a:ext cx="1677900" cy="108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p54"/>
          <p:cNvPicPr preferRelativeResize="0"/>
          <p:nvPr/>
        </p:nvPicPr>
        <p:blipFill rotWithShape="1">
          <a:blip r:embed="rId12">
            <a:alphaModFix/>
          </a:blip>
          <a:srcRect b="0" l="0" r="5294" t="0"/>
          <a:stretch/>
        </p:blipFill>
        <p:spPr>
          <a:xfrm>
            <a:off x="6828665" y="1114095"/>
            <a:ext cx="2098677" cy="11738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54"/>
          <p:cNvSpPr/>
          <p:nvPr/>
        </p:nvSpPr>
        <p:spPr>
          <a:xfrm rot="8993604">
            <a:off x="5513146" y="2617169"/>
            <a:ext cx="1709295" cy="241276"/>
          </a:xfrm>
          <a:prstGeom prst="rightArrow">
            <a:avLst>
              <a:gd fmla="val 16092" name="adj1"/>
              <a:gd fmla="val 50000" name="adj2"/>
            </a:avLst>
          </a:prstGeom>
          <a:solidFill>
            <a:srgbClr val="BBE0E3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EaCoN</a:t>
            </a:r>
            <a:endParaRPr/>
          </a:p>
        </p:txBody>
      </p:sp>
      <p:sp>
        <p:nvSpPr>
          <p:cNvPr id="440" name="Google Shape;44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1" name="Google Shape;441;p55"/>
          <p:cNvSpPr txBox="1"/>
          <p:nvPr>
            <p:ph idx="1" type="body"/>
          </p:nvPr>
        </p:nvSpPr>
        <p:spPr>
          <a:xfrm>
            <a:off x="0" y="686675"/>
            <a:ext cx="9144000" cy="40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Bivariate s</a:t>
            </a:r>
            <a:r>
              <a:rPr lang="fr" sz="1500"/>
              <a:t>egmentation (L2R + BAF), choice of </a:t>
            </a:r>
            <a:r>
              <a:rPr b="1" lang="fr" sz="1500"/>
              <a:t>3 different algorithms</a:t>
            </a:r>
            <a:r>
              <a:rPr lang="fr" sz="1500"/>
              <a:t> : ASCAT, FACETS, SEQUENZA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b="1" lang="fr" sz="1500"/>
              <a:t>Total </a:t>
            </a:r>
            <a:r>
              <a:rPr lang="fr" sz="1500"/>
              <a:t>(TCN)</a:t>
            </a:r>
            <a:r>
              <a:rPr b="1" lang="fr" sz="1500"/>
              <a:t> </a:t>
            </a:r>
            <a:r>
              <a:rPr lang="fr" sz="1500">
                <a:solidFill>
                  <a:schemeClr val="dk1"/>
                </a:solidFill>
              </a:rPr>
              <a:t>and </a:t>
            </a:r>
            <a:r>
              <a:rPr b="1" lang="fr" sz="1500">
                <a:solidFill>
                  <a:schemeClr val="dk1"/>
                </a:solidFill>
              </a:rPr>
              <a:t>allele-specific </a:t>
            </a:r>
            <a:r>
              <a:rPr lang="fr" sz="1500">
                <a:solidFill>
                  <a:schemeClr val="dk1"/>
                </a:solidFill>
              </a:rPr>
              <a:t>(ASCN) </a:t>
            </a:r>
            <a:r>
              <a:rPr b="1" lang="fr" sz="1500"/>
              <a:t>copy number</a:t>
            </a:r>
            <a:r>
              <a:rPr lang="fr" sz="1500"/>
              <a:t> modeling, </a:t>
            </a:r>
            <a:r>
              <a:rPr b="1" lang="fr" sz="1500"/>
              <a:t>ploidy</a:t>
            </a:r>
            <a:r>
              <a:rPr lang="fr" sz="1500"/>
              <a:t> and </a:t>
            </a:r>
            <a:r>
              <a:rPr b="1" lang="fr" sz="1500"/>
              <a:t>tumor cellularity</a:t>
            </a:r>
            <a:r>
              <a:rPr lang="fr" sz="1500"/>
              <a:t> estimation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Compatibility with WES and Affymetrix microarrays (SNP6, OncoScan family, CytoScan family)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From “raw” (BAMs / CELs) data to annotated segments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Rendering of a QC / results HTML report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Compatible with any genome that can be handled by BSgenome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fr" sz="1500">
                <a:solidFill>
                  <a:schemeClr val="dk1"/>
                </a:solidFill>
              </a:rPr>
              <a:t>Full R, quite recent (open </a:t>
            </a:r>
            <a:r>
              <a:rPr lang="fr" sz="1500">
                <a:solidFill>
                  <a:schemeClr val="dk1"/>
                </a:solidFill>
              </a:rPr>
              <a:t>source since 2018-05)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Built for </a:t>
            </a:r>
            <a:r>
              <a:rPr lang="fr" sz="1500"/>
              <a:t>bioinformaticians and researchers with starting R knowledge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Code / vignette : </a:t>
            </a:r>
            <a:r>
              <a:rPr lang="fr" sz="1500" u="sng">
                <a:solidFill>
                  <a:schemeClr val="hlink"/>
                </a:solidFill>
                <a:hlinkClick r:id="rId3"/>
              </a:rPr>
              <a:t>https://github.com/gustaveroussy/EaCoN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-"/>
            </a:pPr>
            <a:r>
              <a:rPr lang="fr" sz="1500"/>
              <a:t>Pretty help : </a:t>
            </a:r>
            <a:r>
              <a:rPr lang="fr" sz="1500" u="sng">
                <a:solidFill>
                  <a:schemeClr val="hlink"/>
                </a:solidFill>
                <a:hlinkClick r:id="rId4"/>
              </a:rPr>
              <a:t>https://rdrr.io/github/gustaveroussy/EaCoN</a:t>
            </a:r>
            <a:endParaRPr sz="1500"/>
          </a:p>
        </p:txBody>
      </p:sp>
      <p:pic>
        <p:nvPicPr>
          <p:cNvPr id="442" name="Google Shape;442;p55"/>
          <p:cNvPicPr preferRelativeResize="0"/>
          <p:nvPr/>
        </p:nvPicPr>
        <p:blipFill rotWithShape="1">
          <a:blip r:embed="rId5">
            <a:alphaModFix/>
          </a:blip>
          <a:srcRect b="30607" l="0" r="0" t="30770"/>
          <a:stretch/>
        </p:blipFill>
        <p:spPr>
          <a:xfrm>
            <a:off x="7195450" y="0"/>
            <a:ext cx="1948550" cy="7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Training Dataset</a:t>
            </a:r>
            <a:endParaRPr/>
          </a:p>
        </p:txBody>
      </p:sp>
      <p:sp>
        <p:nvSpPr>
          <p:cNvPr id="448" name="Google Shape;448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9" name="Google Shape;449;p56"/>
          <p:cNvSpPr txBox="1"/>
          <p:nvPr>
            <p:ph idx="1" type="body"/>
          </p:nvPr>
        </p:nvSpPr>
        <p:spPr>
          <a:xfrm>
            <a:off x="36275" y="846850"/>
            <a:ext cx="91077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Data</a:t>
            </a:r>
            <a:r>
              <a:rPr lang="fr" sz="1600" u="sng"/>
              <a:t> source</a:t>
            </a:r>
            <a:r>
              <a:rPr lang="fr" sz="1600"/>
              <a:t> : The Cancer Genome Atlas </a:t>
            </a:r>
            <a:r>
              <a:rPr lang="fr" sz="1600" u="sng">
                <a:solidFill>
                  <a:schemeClr val="hlink"/>
                </a:solidFill>
                <a:hlinkClick r:id="rId3"/>
              </a:rPr>
              <a:t>https://cancergenome.nih.gov</a:t>
            </a:r>
            <a:r>
              <a:rPr lang="fr" sz="1600" u="sng">
                <a:solidFill>
                  <a:schemeClr val="hlink"/>
                </a:solidFill>
                <a:hlinkClick r:id="rId4"/>
              </a:rPr>
              <a:t>/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Pathology</a:t>
            </a:r>
            <a:r>
              <a:rPr lang="fr" sz="1600"/>
              <a:t> : breast cancer (BRCA)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Sample name</a:t>
            </a:r>
            <a:r>
              <a:rPr b="1" lang="fr" sz="1600"/>
              <a:t> </a:t>
            </a:r>
            <a:r>
              <a:rPr lang="fr" sz="1600"/>
              <a:t>: BH-A18R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Sequencer</a:t>
            </a:r>
            <a:r>
              <a:rPr lang="fr" sz="1600"/>
              <a:t> : Illumina HiSeq 2000 (2011/05)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Sequencing kit</a:t>
            </a:r>
            <a:r>
              <a:rPr b="1" lang="fr" sz="1600"/>
              <a:t> </a:t>
            </a:r>
            <a:r>
              <a:rPr lang="fr" sz="1600"/>
              <a:t>: Illumina Paired-End 2 x 101 pb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C</a:t>
            </a:r>
            <a:r>
              <a:rPr lang="fr" sz="1600" u="sng"/>
              <a:t>apture kit</a:t>
            </a:r>
            <a:r>
              <a:rPr lang="fr" sz="1600"/>
              <a:t> : “NIMBLEGEN exome version 2”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Mapper</a:t>
            </a:r>
            <a:r>
              <a:rPr lang="fr" sz="1600"/>
              <a:t> : BWA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Reference genome build</a:t>
            </a:r>
            <a:r>
              <a:rPr b="1" lang="fr" sz="1600"/>
              <a:t> </a:t>
            </a:r>
            <a:r>
              <a:rPr lang="fr" sz="1600"/>
              <a:t>: hs37d5 (</a:t>
            </a:r>
            <a:r>
              <a:rPr lang="fr" sz="1600">
                <a:solidFill>
                  <a:schemeClr val="dk1"/>
                </a:solidFill>
              </a:rPr>
              <a:t>≈</a:t>
            </a:r>
            <a:r>
              <a:rPr lang="fr" sz="1600"/>
              <a:t> hg19 without “chr” in chr names)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 u="sng"/>
              <a:t>Restrictions</a:t>
            </a:r>
            <a:r>
              <a:rPr lang="fr" sz="1600"/>
              <a:t> (for execution time)</a:t>
            </a:r>
            <a:r>
              <a:rPr b="1" lang="fr" sz="1600"/>
              <a:t> </a:t>
            </a:r>
            <a:r>
              <a:rPr lang="fr" sz="1600"/>
              <a:t>: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Reads from chr11, chr17 and chr18 only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Depth dropped to 20% of original (Tumor : 4,790,417 ; Normal : 5,643,177)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/>
        </p:nvSpPr>
        <p:spPr>
          <a:xfrm>
            <a:off x="311700" y="127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FF9900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PRACTICE : Warm-up (IFB c</a:t>
            </a:r>
            <a:r>
              <a:rPr lang="fr" sz="2800">
                <a:solidFill>
                  <a:srgbClr val="FF9900"/>
                </a:solidFill>
                <a:latin typeface="Trebuchet MS"/>
                <a:ea typeface="Trebuchet MS"/>
                <a:cs typeface="Trebuchet MS"/>
                <a:sym typeface="Trebuchet MS"/>
              </a:rPr>
              <a:t>luster)</a:t>
            </a:r>
            <a:endParaRPr sz="2800">
              <a:solidFill>
                <a:srgbClr val="FF9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Google Shape;45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6" name="Google Shape;456;p57"/>
          <p:cNvSpPr txBox="1"/>
          <p:nvPr/>
        </p:nvSpPr>
        <p:spPr>
          <a:xfrm>
            <a:off x="0" y="868150"/>
            <a:ext cx="9144000" cy="4048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i="1" lang="fr" sz="1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Requesting and interactive shell with needed resources</a:t>
            </a:r>
            <a:endParaRPr i="1"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fr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b="1" i="1" lang="fr" sz="10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srun </a:t>
            </a:r>
            <a:r>
              <a:rPr i="1" lang="fr" sz="1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--cpus=</a:t>
            </a:r>
            <a:r>
              <a:rPr i="1" lang="fr" sz="10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i="1" lang="fr" sz="10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--mem=</a:t>
            </a:r>
            <a:r>
              <a:rPr i="1" lang="fr" sz="10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16G </a:t>
            </a:r>
            <a:r>
              <a:rPr b="1" i="1" lang="fr" sz="10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-J</a:t>
            </a:r>
            <a:r>
              <a:rPr i="1" lang="fr" sz="10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 session_&lt;user_name&gt; </a:t>
            </a:r>
            <a:r>
              <a:rPr b="1" i="1" lang="fr" sz="10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--pty bash</a:t>
            </a:r>
            <a:endParaRPr i="1" sz="1000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*OR* open an interactive shell (terminal) in your Jupyter notebook (medium profile)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Loading the already prepared EaCoN v0.3.5 execution environment</a:t>
            </a:r>
            <a:r>
              <a:rPr lang="fr">
                <a:solidFill>
                  <a:srgbClr val="073763"/>
                </a:solidFill>
              </a:rPr>
              <a:t> 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module load r-eacon/0.3.5</a:t>
            </a:r>
            <a:endParaRPr b="1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D85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Building a local directory for this training session and copying data 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mkdir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cp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-r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/shared/projects/ebai2021_n2/data/dna_seq/cna/* ~/tp_cna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Building our output directory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-p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 Opening and interactive R session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fr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DNAseq </a:t>
            </a:r>
            <a:r>
              <a:rPr lang="fr"/>
              <a:t>Workflow</a:t>
            </a:r>
            <a:endParaRPr/>
          </a:p>
        </p:txBody>
      </p:sp>
      <p:sp>
        <p:nvSpPr>
          <p:cNvPr id="168" name="Google Shape;168;p40"/>
          <p:cNvSpPr/>
          <p:nvPr/>
        </p:nvSpPr>
        <p:spPr>
          <a:xfrm>
            <a:off x="1680700" y="1539475"/>
            <a:ext cx="16044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Fastq Quality Control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FastQC --</a:t>
            </a:r>
            <a:endParaRPr i="1"/>
          </a:p>
        </p:txBody>
      </p:sp>
      <p:sp>
        <p:nvSpPr>
          <p:cNvPr id="169" name="Google Shape;169;p40"/>
          <p:cNvSpPr/>
          <p:nvPr/>
        </p:nvSpPr>
        <p:spPr>
          <a:xfrm>
            <a:off x="1680700" y="2609000"/>
            <a:ext cx="16044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Mapping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-- Bowtie2/Bwa --</a:t>
            </a:r>
            <a:endParaRPr b="1"/>
          </a:p>
        </p:txBody>
      </p:sp>
      <p:sp>
        <p:nvSpPr>
          <p:cNvPr id="170" name="Google Shape;170;p40"/>
          <p:cNvSpPr/>
          <p:nvPr/>
        </p:nvSpPr>
        <p:spPr>
          <a:xfrm>
            <a:off x="1680700" y="970775"/>
            <a:ext cx="1604400" cy="34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Reads (Fastq)</a:t>
            </a:r>
            <a:endParaRPr/>
          </a:p>
        </p:txBody>
      </p:sp>
      <p:sp>
        <p:nvSpPr>
          <p:cNvPr id="171" name="Google Shape;171;p40"/>
          <p:cNvSpPr/>
          <p:nvPr/>
        </p:nvSpPr>
        <p:spPr>
          <a:xfrm>
            <a:off x="284500" y="2609006"/>
            <a:ext cx="1103700" cy="85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Reference genome (Fasta)</a:t>
            </a:r>
            <a:endParaRPr/>
          </a:p>
        </p:txBody>
      </p:sp>
      <p:sp>
        <p:nvSpPr>
          <p:cNvPr id="172" name="Google Shape;172;p40"/>
          <p:cNvSpPr/>
          <p:nvPr/>
        </p:nvSpPr>
        <p:spPr>
          <a:xfrm>
            <a:off x="3684250" y="2609006"/>
            <a:ext cx="16044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Processing Post Alignement</a:t>
            </a:r>
            <a:endParaRPr i="1"/>
          </a:p>
        </p:txBody>
      </p:sp>
      <p:sp>
        <p:nvSpPr>
          <p:cNvPr id="173" name="Google Shape;173;p40"/>
          <p:cNvSpPr/>
          <p:nvPr/>
        </p:nvSpPr>
        <p:spPr>
          <a:xfrm>
            <a:off x="5663125" y="2609006"/>
            <a:ext cx="14367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Variant Calling</a:t>
            </a:r>
            <a:endParaRPr i="1"/>
          </a:p>
        </p:txBody>
      </p:sp>
      <p:sp>
        <p:nvSpPr>
          <p:cNvPr id="174" name="Google Shape;174;p40"/>
          <p:cNvSpPr/>
          <p:nvPr/>
        </p:nvSpPr>
        <p:spPr>
          <a:xfrm>
            <a:off x="7462750" y="2609006"/>
            <a:ext cx="14367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Filtrage &amp; Annotation</a:t>
            </a:r>
            <a:endParaRPr i="1"/>
          </a:p>
        </p:txBody>
      </p:sp>
      <p:sp>
        <p:nvSpPr>
          <p:cNvPr id="175" name="Google Shape;175;p40"/>
          <p:cNvSpPr/>
          <p:nvPr/>
        </p:nvSpPr>
        <p:spPr>
          <a:xfrm>
            <a:off x="5657350" y="1255650"/>
            <a:ext cx="14367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Variants Structuraux</a:t>
            </a:r>
            <a:endParaRPr i="1"/>
          </a:p>
        </p:txBody>
      </p:sp>
      <p:sp>
        <p:nvSpPr>
          <p:cNvPr id="176" name="Google Shape;176;p40"/>
          <p:cNvSpPr/>
          <p:nvPr/>
        </p:nvSpPr>
        <p:spPr>
          <a:xfrm>
            <a:off x="5663125" y="3940200"/>
            <a:ext cx="1436700" cy="8589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Copy Number </a:t>
            </a:r>
            <a:endParaRPr i="1"/>
          </a:p>
        </p:txBody>
      </p:sp>
      <p:cxnSp>
        <p:nvCxnSpPr>
          <p:cNvPr id="177" name="Google Shape;177;p40"/>
          <p:cNvCxnSpPr>
            <a:stCxn id="172" idx="2"/>
            <a:endCxn id="176" idx="1"/>
          </p:cNvCxnSpPr>
          <p:nvPr/>
        </p:nvCxnSpPr>
        <p:spPr>
          <a:xfrm flipH="1" rot="-5400000">
            <a:off x="4623850" y="3330506"/>
            <a:ext cx="901800" cy="117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40"/>
          <p:cNvCxnSpPr>
            <a:stCxn id="172" idx="0"/>
            <a:endCxn id="175" idx="1"/>
          </p:cNvCxnSpPr>
          <p:nvPr/>
        </p:nvCxnSpPr>
        <p:spPr>
          <a:xfrm rot="-5400000">
            <a:off x="4609900" y="1561556"/>
            <a:ext cx="924000" cy="117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40"/>
          <p:cNvCxnSpPr>
            <a:stCxn id="172" idx="3"/>
            <a:endCxn id="173" idx="1"/>
          </p:cNvCxnSpPr>
          <p:nvPr/>
        </p:nvCxnSpPr>
        <p:spPr>
          <a:xfrm>
            <a:off x="5288650" y="3038456"/>
            <a:ext cx="3744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40"/>
          <p:cNvCxnSpPr>
            <a:stCxn id="173" idx="3"/>
            <a:endCxn id="174" idx="1"/>
          </p:cNvCxnSpPr>
          <p:nvPr/>
        </p:nvCxnSpPr>
        <p:spPr>
          <a:xfrm>
            <a:off x="7099825" y="3038456"/>
            <a:ext cx="3630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40"/>
          <p:cNvCxnSpPr>
            <a:stCxn id="169" idx="3"/>
            <a:endCxn id="172" idx="1"/>
          </p:cNvCxnSpPr>
          <p:nvPr/>
        </p:nvCxnSpPr>
        <p:spPr>
          <a:xfrm>
            <a:off x="3285100" y="3038450"/>
            <a:ext cx="3993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40"/>
          <p:cNvCxnSpPr>
            <a:stCxn id="168" idx="2"/>
            <a:endCxn id="169" idx="0"/>
          </p:cNvCxnSpPr>
          <p:nvPr/>
        </p:nvCxnSpPr>
        <p:spPr>
          <a:xfrm flipH="1" rot="-5400000">
            <a:off x="2377900" y="2503375"/>
            <a:ext cx="2106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40"/>
          <p:cNvCxnSpPr>
            <a:stCxn id="170" idx="2"/>
            <a:endCxn id="168" idx="0"/>
          </p:cNvCxnSpPr>
          <p:nvPr/>
        </p:nvCxnSpPr>
        <p:spPr>
          <a:xfrm flipH="1" rot="-5400000">
            <a:off x="2372500" y="1428575"/>
            <a:ext cx="221400" cy="600"/>
          </a:xfrm>
          <a:prstGeom prst="bentConnector3">
            <a:avLst>
              <a:gd fmla="val 49977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40"/>
          <p:cNvCxnSpPr>
            <a:stCxn id="171" idx="3"/>
            <a:endCxn id="169" idx="1"/>
          </p:cNvCxnSpPr>
          <p:nvPr/>
        </p:nvCxnSpPr>
        <p:spPr>
          <a:xfrm>
            <a:off x="1388200" y="3038456"/>
            <a:ext cx="29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40"/>
          <p:cNvCxnSpPr/>
          <p:nvPr/>
        </p:nvCxnSpPr>
        <p:spPr>
          <a:xfrm>
            <a:off x="3409900" y="947350"/>
            <a:ext cx="11700" cy="39129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" name="Google Shape;186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/>
          <p:nvPr/>
        </p:nvSpPr>
        <p:spPr>
          <a:xfrm>
            <a:off x="760900" y="3215145"/>
            <a:ext cx="41124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8"/>
          <p:cNvSpPr/>
          <p:nvPr/>
        </p:nvSpPr>
        <p:spPr>
          <a:xfrm>
            <a:off x="760900" y="1745600"/>
            <a:ext cx="4112400" cy="4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8"/>
          <p:cNvSpPr txBox="1"/>
          <p:nvPr>
            <p:ph idx="1" type="body"/>
          </p:nvPr>
        </p:nvSpPr>
        <p:spPr>
          <a:xfrm>
            <a:off x="6900" y="770650"/>
            <a:ext cx="84030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Once in</a:t>
            </a:r>
            <a:r>
              <a:rPr lang="fr"/>
              <a:t> </a:t>
            </a:r>
            <a:r>
              <a:rPr b="1" lang="fr"/>
              <a:t>R</a:t>
            </a:r>
            <a:r>
              <a:rPr lang="fr"/>
              <a:t> :</a:t>
            </a:r>
            <a:endParaRPr/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Font typeface="Consolas"/>
              <a:buAutoNum type="alphaLcPeriod"/>
            </a:pPr>
            <a:r>
              <a:rPr lang="fr" sz="1800"/>
              <a:t>Move to your output directory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setwd</a:t>
            </a:r>
            <a:r>
              <a:rPr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~/tp_cna/RESULTS/</a:t>
            </a:r>
            <a:r>
              <a:rPr b="1"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REDUX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nsolas"/>
              <a:buAutoNum type="alphaLcPeriod"/>
            </a:pPr>
            <a:r>
              <a:rPr lang="fr" sz="1800"/>
              <a:t>Charger le package EaCoN :</a:t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library</a:t>
            </a:r>
            <a:r>
              <a:rPr lang="fr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(EaCoN)</a:t>
            </a:r>
            <a:endParaRPr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58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 : Warm-up (R)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465" name="Google Shape;465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466" name="Google Shape;466;p58"/>
          <p:cNvGrpSpPr/>
          <p:nvPr/>
        </p:nvGrpSpPr>
        <p:grpSpPr>
          <a:xfrm>
            <a:off x="3279350" y="3919221"/>
            <a:ext cx="2780400" cy="1013624"/>
            <a:chOff x="2974550" y="3538221"/>
            <a:chExt cx="2780400" cy="1013624"/>
          </a:xfrm>
        </p:grpSpPr>
        <p:grpSp>
          <p:nvGrpSpPr>
            <p:cNvPr id="467" name="Google Shape;467;p58"/>
            <p:cNvGrpSpPr/>
            <p:nvPr/>
          </p:nvGrpSpPr>
          <p:grpSpPr>
            <a:xfrm>
              <a:off x="2974550" y="3928744"/>
              <a:ext cx="2780400" cy="623101"/>
              <a:chOff x="6205800" y="3758844"/>
              <a:chExt cx="2780400" cy="623101"/>
            </a:xfrm>
          </p:grpSpPr>
          <p:pic>
            <p:nvPicPr>
              <p:cNvPr id="468" name="Google Shape;468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82289"/>
              <a:stretch/>
            </p:blipFill>
            <p:spPr>
              <a:xfrm>
                <a:off x="6205800" y="3758844"/>
                <a:ext cx="2780400" cy="6231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9" name="Google Shape;469;p58"/>
              <p:cNvSpPr/>
              <p:nvPr/>
            </p:nvSpPr>
            <p:spPr>
              <a:xfrm>
                <a:off x="6205800" y="3758847"/>
                <a:ext cx="2780400" cy="3936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70" name="Google Shape;470;p58"/>
            <p:cNvPicPr preferRelativeResize="0"/>
            <p:nvPr/>
          </p:nvPicPr>
          <p:blipFill rotWithShape="1">
            <a:blip r:embed="rId3">
              <a:alphaModFix/>
            </a:blip>
            <a:srcRect b="94090" l="0" r="0" t="0"/>
            <a:stretch/>
          </p:blipFill>
          <p:spPr>
            <a:xfrm>
              <a:off x="2974550" y="3538221"/>
              <a:ext cx="2780400" cy="20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58"/>
            <p:cNvPicPr preferRelativeResize="0"/>
            <p:nvPr/>
          </p:nvPicPr>
          <p:blipFill rotWithShape="1">
            <a:blip r:embed="rId3">
              <a:alphaModFix/>
            </a:blip>
            <a:srcRect b="43833" l="0" r="0" t="51963"/>
            <a:stretch/>
          </p:blipFill>
          <p:spPr>
            <a:xfrm>
              <a:off x="2974550" y="3758425"/>
              <a:ext cx="2780400" cy="1479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idx="4294967295" type="title"/>
          </p:nvPr>
        </p:nvSpPr>
        <p:spPr>
          <a:xfrm>
            <a:off x="457200" y="119063"/>
            <a:ext cx="82296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Our aim : a CNA profile (L2R)</a:t>
            </a:r>
            <a:endParaRPr/>
          </a:p>
        </p:txBody>
      </p:sp>
      <p:sp>
        <p:nvSpPr>
          <p:cNvPr id="477" name="Google Shape;477;p59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:\Projets\P23\P23_JARA\03_Controles_qualites\CGH\batch_20120807\GC5\18602_1_1_GC5_mpf0.5_uSD0.5_nrf0.5_hg19_pang.png" id="478" name="Google Shape;478;p59"/>
          <p:cNvPicPr preferRelativeResize="0"/>
          <p:nvPr/>
        </p:nvPicPr>
        <p:blipFill rotWithShape="1">
          <a:blip r:embed="rId3">
            <a:alphaModFix/>
          </a:blip>
          <a:srcRect b="4299" l="1616" r="1606" t="5374"/>
          <a:stretch/>
        </p:blipFill>
        <p:spPr>
          <a:xfrm>
            <a:off x="0" y="934640"/>
            <a:ext cx="9144000" cy="360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59"/>
          <p:cNvGrpSpPr/>
          <p:nvPr/>
        </p:nvGrpSpPr>
        <p:grpSpPr>
          <a:xfrm>
            <a:off x="8791648" y="30793"/>
            <a:ext cx="315847" cy="274615"/>
            <a:chOff x="85725" y="87806"/>
            <a:chExt cx="401637" cy="399556"/>
          </a:xfrm>
        </p:grpSpPr>
        <p:pic>
          <p:nvPicPr>
            <p:cNvPr id="480" name="Google Shape;480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59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59"/>
          <p:cNvGrpSpPr/>
          <p:nvPr/>
        </p:nvGrpSpPr>
        <p:grpSpPr>
          <a:xfrm>
            <a:off x="8790171" y="319842"/>
            <a:ext cx="317096" cy="274615"/>
            <a:chOff x="6997700" y="1313356"/>
            <a:chExt cx="403225" cy="399556"/>
          </a:xfrm>
        </p:grpSpPr>
        <p:pic>
          <p:nvPicPr>
            <p:cNvPr id="483" name="Google Shape;48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59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idx="4294967295" type="title"/>
          </p:nvPr>
        </p:nvSpPr>
        <p:spPr>
          <a:xfrm>
            <a:off x="457200" y="42870"/>
            <a:ext cx="8229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Our aim : a CNA profile (BAF)</a:t>
            </a:r>
            <a:endParaRPr/>
          </a:p>
        </p:txBody>
      </p:sp>
      <p:sp>
        <p:nvSpPr>
          <p:cNvPr id="490" name="Google Shape;490;p60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60"/>
          <p:cNvGrpSpPr/>
          <p:nvPr/>
        </p:nvGrpSpPr>
        <p:grpSpPr>
          <a:xfrm>
            <a:off x="8791648" y="30793"/>
            <a:ext cx="315847" cy="274615"/>
            <a:chOff x="85725" y="87806"/>
            <a:chExt cx="401637" cy="399556"/>
          </a:xfrm>
        </p:grpSpPr>
        <p:pic>
          <p:nvPicPr>
            <p:cNvPr id="492" name="Google Shape;492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60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60"/>
          <p:cNvGrpSpPr/>
          <p:nvPr/>
        </p:nvGrpSpPr>
        <p:grpSpPr>
          <a:xfrm>
            <a:off x="8790171" y="319842"/>
            <a:ext cx="317096" cy="274615"/>
            <a:chOff x="6997700" y="1313356"/>
            <a:chExt cx="403225" cy="399556"/>
          </a:xfrm>
        </p:grpSpPr>
        <p:pic>
          <p:nvPicPr>
            <p:cNvPr id="495" name="Google Shape;495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60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chart&#10;&#10;Description automatically generated" id="497" name="Google Shape;497;p60"/>
          <p:cNvPicPr preferRelativeResize="0"/>
          <p:nvPr/>
        </p:nvPicPr>
        <p:blipFill rotWithShape="1">
          <a:blip r:embed="rId5">
            <a:alphaModFix/>
          </a:blip>
          <a:srcRect b="15261" l="0" r="219" t="0"/>
          <a:stretch/>
        </p:blipFill>
        <p:spPr>
          <a:xfrm>
            <a:off x="315950" y="2890150"/>
            <a:ext cx="4045325" cy="217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60"/>
          <p:cNvGrpSpPr/>
          <p:nvPr/>
        </p:nvGrpSpPr>
        <p:grpSpPr>
          <a:xfrm>
            <a:off x="4253641" y="836581"/>
            <a:ext cx="4874442" cy="3986588"/>
            <a:chOff x="4746940" y="1619134"/>
            <a:chExt cx="4533521" cy="4127758"/>
          </a:xfrm>
        </p:grpSpPr>
        <p:pic>
          <p:nvPicPr>
            <p:cNvPr descr="Diagram&#10;&#10;Description automatically generated" id="499" name="Google Shape;499;p60"/>
            <p:cNvPicPr preferRelativeResize="0"/>
            <p:nvPr/>
          </p:nvPicPr>
          <p:blipFill rotWithShape="1">
            <a:blip r:embed="rId6">
              <a:alphaModFix/>
            </a:blip>
            <a:srcRect b="50958" l="0" r="299" t="0"/>
            <a:stretch/>
          </p:blipFill>
          <p:spPr>
            <a:xfrm>
              <a:off x="4992851" y="1619134"/>
              <a:ext cx="3868231" cy="2499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60"/>
            <p:cNvSpPr txBox="1"/>
            <p:nvPr/>
          </p:nvSpPr>
          <p:spPr>
            <a:xfrm>
              <a:off x="6782040" y="3605910"/>
              <a:ext cx="2961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0"/>
            <p:cNvSpPr txBox="1"/>
            <p:nvPr/>
          </p:nvSpPr>
          <p:spPr>
            <a:xfrm>
              <a:off x="6782040" y="2546544"/>
              <a:ext cx="2961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b="1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0"/>
            <p:cNvSpPr txBox="1"/>
            <p:nvPr/>
          </p:nvSpPr>
          <p:spPr>
            <a:xfrm>
              <a:off x="8278161" y="3345714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AA</a:t>
              </a: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0"/>
            <p:cNvSpPr txBox="1"/>
            <p:nvPr/>
          </p:nvSpPr>
          <p:spPr>
            <a:xfrm>
              <a:off x="8278160" y="3754592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AAA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0"/>
            <p:cNvSpPr txBox="1"/>
            <p:nvPr/>
          </p:nvSpPr>
          <p:spPr>
            <a:xfrm>
              <a:off x="8278160" y="2843909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</a:t>
              </a: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BB</a:t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0"/>
            <p:cNvSpPr txBox="1"/>
            <p:nvPr/>
          </p:nvSpPr>
          <p:spPr>
            <a:xfrm>
              <a:off x="8278160" y="2388567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BBB</a:t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0"/>
            <p:cNvSpPr txBox="1"/>
            <p:nvPr/>
          </p:nvSpPr>
          <p:spPr>
            <a:xfrm>
              <a:off x="4746940" y="3745299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0"/>
            <p:cNvSpPr txBox="1"/>
            <p:nvPr/>
          </p:nvSpPr>
          <p:spPr>
            <a:xfrm>
              <a:off x="4746941" y="2388567"/>
              <a:ext cx="1002300" cy="3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Verdana"/>
                <a:buNone/>
              </a:pPr>
              <a:r>
                <a:rPr b="1" i="0" lang="fr" sz="1800" u="none" cap="none" strike="noStrike">
                  <a:solidFill>
                    <a:srgbClr val="0070C0"/>
                  </a:solidFill>
                  <a:latin typeface="Verdana"/>
                  <a:ea typeface="Verdana"/>
                  <a:cs typeface="Verdana"/>
                  <a:sym typeface="Verdana"/>
                </a:rPr>
                <a:t>BB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iagram&#10;&#10;Description automatically generated" id="508" name="Google Shape;508;p60"/>
            <p:cNvPicPr preferRelativeResize="0"/>
            <p:nvPr/>
          </p:nvPicPr>
          <p:blipFill rotWithShape="1">
            <a:blip r:embed="rId6">
              <a:alphaModFix/>
            </a:blip>
            <a:srcRect b="6898" l="0" r="0" t="61166"/>
            <a:stretch/>
          </p:blipFill>
          <p:spPr>
            <a:xfrm>
              <a:off x="4998712" y="4119038"/>
              <a:ext cx="3879695" cy="16278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" name="Google Shape;509;p60"/>
          <p:cNvGrpSpPr/>
          <p:nvPr/>
        </p:nvGrpSpPr>
        <p:grpSpPr>
          <a:xfrm>
            <a:off x="434306" y="754806"/>
            <a:ext cx="3882663" cy="2066001"/>
            <a:chOff x="434306" y="754806"/>
            <a:chExt cx="3882663" cy="2066001"/>
          </a:xfrm>
        </p:grpSpPr>
        <p:sp>
          <p:nvSpPr>
            <p:cNvPr id="510" name="Google Shape;510;p60"/>
            <p:cNvSpPr txBox="1"/>
            <p:nvPr/>
          </p:nvSpPr>
          <p:spPr>
            <a:xfrm>
              <a:off x="1788869" y="793597"/>
              <a:ext cx="2528100" cy="13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00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lang="fr" sz="1200">
                  <a:solidFill>
                    <a:srgbClr val="0000FF"/>
                  </a:solidFill>
                  <a:highlight>
                    <a:srgbClr val="00FF00"/>
                  </a:highlight>
                </a:rPr>
                <a:t>A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00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00FF00"/>
                  </a:highlight>
                  <a:latin typeface="Arial"/>
                  <a:ea typeface="Arial"/>
                  <a:cs typeface="Arial"/>
                  <a:sym typeface="Arial"/>
                </a:rPr>
                <a:t> A 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1" i="0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A 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A 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lang="fr" sz="1200">
                  <a:solidFill>
                    <a:srgbClr val="FF0000"/>
                  </a:solidFill>
                  <a:highlight>
                    <a:srgbClr val="FFFF00"/>
                  </a:highlight>
                </a:rPr>
                <a:t>C</a:t>
              </a:r>
              <a:r>
                <a:rPr b="1" lang="fr" sz="1200">
                  <a:solidFill>
                    <a:srgbClr val="0000FF"/>
                  </a:solidFill>
                  <a:highlight>
                    <a:srgbClr val="FFFF00"/>
                  </a:highlight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A A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479249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D05D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1" i="0" lang="fr" sz="12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i="0" lang="fr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0"/>
            <p:cNvSpPr txBox="1"/>
            <p:nvPr/>
          </p:nvSpPr>
          <p:spPr>
            <a:xfrm>
              <a:off x="508000" y="785447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REFERENCE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2" name="Google Shape;512;p60"/>
            <p:cNvCxnSpPr/>
            <p:nvPr/>
          </p:nvCxnSpPr>
          <p:spPr>
            <a:xfrm>
              <a:off x="500428" y="1083102"/>
              <a:ext cx="3673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3" name="Google Shape;513;p60"/>
            <p:cNvSpPr txBox="1"/>
            <p:nvPr/>
          </p:nvSpPr>
          <p:spPr>
            <a:xfrm>
              <a:off x="507999" y="1715965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READS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4" name="Google Shape;514;p60"/>
            <p:cNvCxnSpPr/>
            <p:nvPr/>
          </p:nvCxnSpPr>
          <p:spPr>
            <a:xfrm>
              <a:off x="549274" y="2259806"/>
              <a:ext cx="36732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5" name="Google Shape;515;p60"/>
            <p:cNvSpPr txBox="1"/>
            <p:nvPr/>
          </p:nvSpPr>
          <p:spPr>
            <a:xfrm>
              <a:off x="507998" y="2258157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"B" COUNTS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0"/>
            <p:cNvSpPr txBox="1"/>
            <p:nvPr/>
          </p:nvSpPr>
          <p:spPr>
            <a:xfrm>
              <a:off x="2764690" y="2258156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3 </a:t>
              </a:r>
              <a:endParaRPr b="1" i="0" sz="1200" u="none" cap="none" strike="noStrike">
                <a:solidFill>
                  <a:srgbClr val="479249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0"/>
            <p:cNvSpPr txBox="1"/>
            <p:nvPr/>
          </p:nvSpPr>
          <p:spPr>
            <a:xfrm>
              <a:off x="507998" y="2397368"/>
              <a:ext cx="1521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COUNTS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0"/>
            <p:cNvSpPr txBox="1"/>
            <p:nvPr/>
          </p:nvSpPr>
          <p:spPr>
            <a:xfrm>
              <a:off x="2774459" y="2397367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0"/>
            <p:cNvSpPr txBox="1"/>
            <p:nvPr/>
          </p:nvSpPr>
          <p:spPr>
            <a:xfrm>
              <a:off x="507998" y="2543906"/>
              <a:ext cx="1521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0"/>
            <p:cNvSpPr txBox="1"/>
            <p:nvPr/>
          </p:nvSpPr>
          <p:spPr>
            <a:xfrm>
              <a:off x="2784228" y="2529251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0.5</a:t>
              </a:r>
              <a:endPara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0"/>
            <p:cNvSpPr/>
            <p:nvPr/>
          </p:nvSpPr>
          <p:spPr>
            <a:xfrm>
              <a:off x="434306" y="754806"/>
              <a:ext cx="3868500" cy="20469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0"/>
            <p:cNvSpPr txBox="1"/>
            <p:nvPr/>
          </p:nvSpPr>
          <p:spPr>
            <a:xfrm>
              <a:off x="1850290" y="2258156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1" lang="fr" sz="1200">
                  <a:solidFill>
                    <a:srgbClr val="479249"/>
                  </a:solidFill>
                  <a:highlight>
                    <a:srgbClr val="FFFF00"/>
                  </a:highlight>
                </a:rPr>
                <a:t>6</a:t>
              </a:r>
              <a:r>
                <a:rPr b="1" i="0" lang="fr" sz="1200" u="none" cap="none" strike="noStrike">
                  <a:solidFill>
                    <a:srgbClr val="479249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i="0" sz="1200" u="none" cap="none" strike="noStrike">
                <a:solidFill>
                  <a:srgbClr val="479249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0"/>
            <p:cNvSpPr txBox="1"/>
            <p:nvPr/>
          </p:nvSpPr>
          <p:spPr>
            <a:xfrm>
              <a:off x="1860059" y="2397367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" sz="12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0"/>
            <p:cNvSpPr txBox="1"/>
            <p:nvPr/>
          </p:nvSpPr>
          <p:spPr>
            <a:xfrm>
              <a:off x="1869828" y="2529251"/>
              <a:ext cx="1189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rgbClr val="404040"/>
                  </a:solidFill>
                </a:rPr>
                <a:t>1</a:t>
              </a:r>
              <a:endParaRPr b="0" i="0" sz="1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1"/>
          <p:cNvSpPr txBox="1"/>
          <p:nvPr>
            <p:ph idx="4294967295" type="title"/>
          </p:nvPr>
        </p:nvSpPr>
        <p:spPr>
          <a:xfrm>
            <a:off x="457200" y="42870"/>
            <a:ext cx="8229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Our aim : a CNA profile</a:t>
            </a:r>
            <a:endParaRPr/>
          </a:p>
        </p:txBody>
      </p:sp>
      <p:sp>
        <p:nvSpPr>
          <p:cNvPr id="530" name="Google Shape;530;p61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Google Shape;531;p61"/>
          <p:cNvGrpSpPr/>
          <p:nvPr/>
        </p:nvGrpSpPr>
        <p:grpSpPr>
          <a:xfrm>
            <a:off x="8791648" y="30793"/>
            <a:ext cx="315847" cy="274615"/>
            <a:chOff x="85725" y="87806"/>
            <a:chExt cx="401637" cy="399556"/>
          </a:xfrm>
        </p:grpSpPr>
        <p:pic>
          <p:nvPicPr>
            <p:cNvPr id="532" name="Google Shape;532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61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" name="Google Shape;534;p61"/>
          <p:cNvGrpSpPr/>
          <p:nvPr/>
        </p:nvGrpSpPr>
        <p:grpSpPr>
          <a:xfrm>
            <a:off x="8790171" y="319842"/>
            <a:ext cx="317096" cy="274615"/>
            <a:chOff x="6997700" y="1313356"/>
            <a:chExt cx="403225" cy="399556"/>
          </a:xfrm>
        </p:grpSpPr>
        <p:pic>
          <p:nvPicPr>
            <p:cNvPr id="535" name="Google Shape;535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61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7" name="Google Shape;537;p61"/>
          <p:cNvPicPr preferRelativeResize="0"/>
          <p:nvPr/>
        </p:nvPicPr>
        <p:blipFill rotWithShape="1">
          <a:blip r:embed="rId5">
            <a:alphaModFix/>
          </a:blip>
          <a:srcRect b="0" l="0" r="4725" t="0"/>
          <a:stretch/>
        </p:blipFill>
        <p:spPr>
          <a:xfrm>
            <a:off x="457200" y="574738"/>
            <a:ext cx="8073349" cy="448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Reduction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Binning</a:t>
            </a:r>
            <a:endParaRPr sz="2200"/>
          </a:p>
        </p:txBody>
      </p:sp>
      <p:sp>
        <p:nvSpPr>
          <p:cNvPr id="543" name="Google Shape;543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 txBox="1"/>
          <p:nvPr>
            <p:ph type="title"/>
          </p:nvPr>
        </p:nvSpPr>
        <p:spPr>
          <a:xfrm>
            <a:off x="311700" y="11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reduction (</a:t>
            </a:r>
            <a:r>
              <a:rPr lang="fr"/>
              <a:t>binning) : Why ?</a:t>
            </a:r>
            <a:endParaRPr/>
          </a:p>
        </p:txBody>
      </p:sp>
      <p:sp>
        <p:nvSpPr>
          <p:cNvPr id="549" name="Google Shape;549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0" name="Google Shape;550;p63"/>
          <p:cNvSpPr txBox="1"/>
          <p:nvPr>
            <p:ph idx="1" type="body"/>
          </p:nvPr>
        </p:nvSpPr>
        <p:spPr>
          <a:xfrm>
            <a:off x="235500" y="694450"/>
            <a:ext cx="8714400" cy="4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700"/>
              <a:buChar char="-"/>
            </a:pPr>
            <a:r>
              <a:rPr lang="fr" sz="1700">
                <a:solidFill>
                  <a:srgbClr val="CC0000"/>
                </a:solidFill>
              </a:rPr>
              <a:t>WES = fragmented data by nature (capture)</a:t>
            </a:r>
            <a:endParaRPr sz="1700">
              <a:solidFill>
                <a:srgbClr val="CC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 u="sng"/>
              <a:t>Reduction is necessary</a:t>
            </a:r>
            <a:r>
              <a:rPr lang="fr" sz="1700"/>
              <a:t> 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fr" sz="1700"/>
              <a:t>Computational time</a:t>
            </a:r>
            <a:r>
              <a:rPr lang="fr" sz="1700"/>
              <a:t>. An example for hg19 WES :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→ Capture BED width</a:t>
            </a:r>
            <a:r>
              <a:rPr lang="fr" sz="1700"/>
              <a:t> ≈ 65 Mb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→ </a:t>
            </a:r>
            <a:r>
              <a:rPr lang="fr" sz="1700"/>
              <a:t>Reads </a:t>
            </a:r>
            <a:r>
              <a:rPr lang="fr" sz="1700">
                <a:solidFill>
                  <a:schemeClr val="dk1"/>
                </a:solidFill>
              </a:rPr>
              <a:t>≈ 100 M, length ≈ 75 b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→ CPU times :</a:t>
            </a:r>
            <a:endParaRPr sz="1700">
              <a:solidFill>
                <a:schemeClr val="dk1"/>
              </a:solidFill>
            </a:endParaRPr>
          </a:p>
          <a:p>
            <a:pPr indent="-3365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lang="fr" sz="1700">
                <a:solidFill>
                  <a:schemeClr val="dk1"/>
                </a:solidFill>
              </a:rPr>
              <a:t>50 b bins (1 CPU) ≈ 5h</a:t>
            </a:r>
            <a:endParaRPr sz="1700">
              <a:solidFill>
                <a:schemeClr val="dk1"/>
              </a:solidFill>
            </a:endParaRPr>
          </a:p>
          <a:p>
            <a:pPr indent="-336550" lvl="3" marL="18288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fr" sz="1700">
                <a:solidFill>
                  <a:srgbClr val="FF0000"/>
                </a:solidFill>
              </a:rPr>
              <a:t>Without binning ≈ 50 x 5h = 250 h = 10j 10h !</a:t>
            </a:r>
            <a:endParaRPr sz="1700">
              <a:solidFill>
                <a:srgbClr val="FF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fr" sz="1700"/>
              <a:t>Some incompatible methodologies</a:t>
            </a:r>
            <a:r>
              <a:rPr lang="fr" sz="1700"/>
              <a:t>. Ex : GC% normalisation :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→ Computed on windows</a:t>
            </a:r>
            <a:r>
              <a:rPr lang="fr" sz="1700"/>
              <a:t> (score 0 &lt;&gt; 100), impossible at the single nucleotide level (A or T = 0%, C or G = 100%)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Drawbacks</a:t>
            </a:r>
            <a:r>
              <a:rPr lang="fr" sz="1700" u="sng"/>
              <a:t> </a:t>
            </a:r>
            <a:r>
              <a:rPr lang="fr" sz="1700"/>
              <a:t>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Lowering the breakpoint precision</a:t>
            </a:r>
            <a:endParaRPr sz="1700"/>
          </a:p>
        </p:txBody>
      </p:sp>
      <p:pic>
        <p:nvPicPr>
          <p:cNvPr id="551" name="Google Shape;5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313" y="324225"/>
            <a:ext cx="18192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 txBox="1"/>
          <p:nvPr>
            <p:ph type="title"/>
          </p:nvPr>
        </p:nvSpPr>
        <p:spPr>
          <a:xfrm>
            <a:off x="311700" y="11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reduction (binning) : How ?</a:t>
            </a:r>
            <a:endParaRPr/>
          </a:p>
        </p:txBody>
      </p:sp>
      <p:sp>
        <p:nvSpPr>
          <p:cNvPr id="557" name="Google Shape;557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8" name="Google Shape;558;p64"/>
          <p:cNvSpPr txBox="1"/>
          <p:nvPr>
            <p:ph idx="1" type="body"/>
          </p:nvPr>
        </p:nvSpPr>
        <p:spPr>
          <a:xfrm>
            <a:off x="235500" y="694450"/>
            <a:ext cx="8714400" cy="4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Source data :</a:t>
            </a:r>
            <a:r>
              <a:rPr lang="fr" sz="1700"/>
              <a:t> BAM files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Required data :</a:t>
            </a:r>
            <a:endParaRPr sz="1700" u="sng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base-level </a:t>
            </a:r>
            <a:r>
              <a:rPr lang="fr" sz="1700"/>
              <a:t>depths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variants position and frequency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Tool :</a:t>
            </a:r>
            <a:r>
              <a:rPr lang="fr" sz="1700"/>
              <a:t> </a:t>
            </a:r>
            <a:r>
              <a:rPr i="1" lang="fr" sz="1700"/>
              <a:t>Rsamtools</a:t>
            </a:r>
            <a:r>
              <a:rPr lang="fr" sz="1700"/>
              <a:t> package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Allows to efficiently read from BAM files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Performs mpileup generation 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Converts into an easy to use R object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 u="sng"/>
              <a:t>Additional steps :</a:t>
            </a:r>
            <a:endParaRPr sz="1700" u="sng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Aggregating base-level depths to bins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Computing BAF values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idx="1" type="body"/>
          </p:nvPr>
        </p:nvSpPr>
        <p:spPr>
          <a:xfrm>
            <a:off x="311700" y="770650"/>
            <a:ext cx="76257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BED entries (exons ?) are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split if &gt; bin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kept as is if &lt; bin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GC% computed using the genome sequence for different windows (both sides) around each bin coordinate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by default : 0, 50, 100, 200, 400, 800, 1600, 3200, 6400 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Only done once per (bed + bin size + genome build) combo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Optionally</a:t>
            </a:r>
            <a:r>
              <a:rPr lang="fr"/>
              <a:t> include other bin-level tracks (ie : wave effect)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Results stored on disk into a RDS (R Data Storage)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1" lang="fr"/>
              <a:t>For our course, already prepared to spare few minutes of our time for something more interesting</a:t>
            </a:r>
            <a:endParaRPr b="1" i="1"/>
          </a:p>
        </p:txBody>
      </p:sp>
      <p:sp>
        <p:nvSpPr>
          <p:cNvPr id="564" name="Google Shape;564;p65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Generating a “BINpack”</a:t>
            </a:r>
            <a:endParaRPr/>
          </a:p>
        </p:txBody>
      </p:sp>
      <p:sp>
        <p:nvSpPr>
          <p:cNvPr id="565" name="Google Shape;565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6" name="Google Shape;566;p65"/>
          <p:cNvSpPr txBox="1"/>
          <p:nvPr/>
        </p:nvSpPr>
        <p:spPr>
          <a:xfrm>
            <a:off x="205750" y="4751825"/>
            <a:ext cx="859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 :	?BINpack.Maker</a:t>
            </a:r>
            <a:endParaRPr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/>
          <p:nvPr>
            <p:ph type="title"/>
          </p:nvPr>
        </p:nvSpPr>
        <p:spPr>
          <a:xfrm>
            <a:off x="311700" y="127775"/>
            <a:ext cx="8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Data binning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72" name="Google Shape;572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3" name="Google Shape;573;p66"/>
          <p:cNvSpPr txBox="1"/>
          <p:nvPr>
            <p:ph idx="1" type="body"/>
          </p:nvPr>
        </p:nvSpPr>
        <p:spPr>
          <a:xfrm>
            <a:off x="311700" y="652290"/>
            <a:ext cx="8520600" cy="26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Input data files</a:t>
            </a:r>
            <a:r>
              <a:rPr lang="fr" u="sng"/>
              <a:t> :</a:t>
            </a:r>
            <a:endParaRPr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Test BAM (tumor) 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~/tp_cna/DATA/REDUX/A18R_</a:t>
            </a:r>
            <a:r>
              <a:rPr b="1"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_RDX.bam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Reference BAM (normal, same patient) 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tp_cna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DATA/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REDUX/A18R_</a:t>
            </a:r>
            <a:r>
              <a:rPr b="1" lang="fr" sz="18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_RDX.bam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Precomputed BINpack 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tp_cna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/RESOURCES/REDUX/SSCREp_RDX_b50.GC.rda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nsolas"/>
              <a:buNone/>
            </a:pPr>
            <a:r>
              <a:t/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4" name="Google Shape;574;p66"/>
          <p:cNvSpPr txBox="1"/>
          <p:nvPr/>
        </p:nvSpPr>
        <p:spPr>
          <a:xfrm>
            <a:off x="205750" y="4751825"/>
            <a:ext cx="859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 :	?WES.Bin</a:t>
            </a:r>
            <a:endParaRPr b="1" i="1">
              <a:solidFill>
                <a:srgbClr val="FF0000"/>
              </a:solidFill>
            </a:endParaRPr>
          </a:p>
        </p:txBody>
      </p:sp>
      <p:grpSp>
        <p:nvGrpSpPr>
          <p:cNvPr id="575" name="Google Shape;575;p66"/>
          <p:cNvGrpSpPr/>
          <p:nvPr/>
        </p:nvGrpSpPr>
        <p:grpSpPr>
          <a:xfrm>
            <a:off x="151300" y="3111247"/>
            <a:ext cx="8852400" cy="1640893"/>
            <a:chOff x="151300" y="3111247"/>
            <a:chExt cx="8852400" cy="1640893"/>
          </a:xfrm>
        </p:grpSpPr>
        <p:sp>
          <p:nvSpPr>
            <p:cNvPr id="576" name="Google Shape;576;p66"/>
            <p:cNvSpPr/>
            <p:nvPr/>
          </p:nvSpPr>
          <p:spPr>
            <a:xfrm>
              <a:off x="151300" y="3166040"/>
              <a:ext cx="8852400" cy="158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7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6"/>
            <p:cNvSpPr txBox="1"/>
            <p:nvPr/>
          </p:nvSpPr>
          <p:spPr>
            <a:xfrm>
              <a:off x="263325" y="3111247"/>
              <a:ext cx="8732700" cy="12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WES.Bin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testBAM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"~/tp_cna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/DATA/REDUX/A18R_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_RDX.bam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refBAM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~/tp_cna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/DATA/REDUX/A18R_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N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_RDX.bam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BINpack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~/tp_cna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/RESOURCES/REDUX/SSCREp_RDX_b50.GC.rda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samplename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A18R.RDX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nsubthread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system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tree -sf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3" name="Google Shape;583;p67"/>
          <p:cNvSpPr txBox="1"/>
          <p:nvPr>
            <p:ph type="title"/>
          </p:nvPr>
        </p:nvSpPr>
        <p:spPr>
          <a:xfrm>
            <a:off x="311700" y="127775"/>
            <a:ext cx="885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D85C6"/>
                </a:solidFill>
              </a:rPr>
              <a:t>Data Binning : Outputs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584" name="Google Shape;5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413" y="762000"/>
            <a:ext cx="39147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526" y="2002400"/>
            <a:ext cx="3767950" cy="30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25" y="700475"/>
            <a:ext cx="3585955" cy="43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/>
          <p:nvPr/>
        </p:nvSpPr>
        <p:spPr>
          <a:xfrm>
            <a:off x="207625" y="2303550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Mapped reads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T</a:t>
            </a:r>
            <a:r>
              <a:rPr b="1" lang="fr">
                <a:solidFill>
                  <a:schemeClr val="dk1"/>
                </a:solidFill>
              </a:rPr>
              <a:t>EST</a:t>
            </a:r>
            <a:r>
              <a:rPr lang="fr">
                <a:solidFill>
                  <a:schemeClr val="dk1"/>
                </a:solidFill>
              </a:rPr>
              <a:t> (BAM)</a:t>
            </a:r>
            <a:endParaRPr/>
          </a:p>
        </p:txBody>
      </p:sp>
      <p:sp>
        <p:nvSpPr>
          <p:cNvPr id="192" name="Google Shape;192;p41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Copy Number Alteration Workflow</a:t>
            </a:r>
            <a:endParaRPr/>
          </a:p>
        </p:txBody>
      </p:sp>
      <p:sp>
        <p:nvSpPr>
          <p:cNvPr id="193" name="Google Shape;193;p41"/>
          <p:cNvSpPr/>
          <p:nvPr/>
        </p:nvSpPr>
        <p:spPr>
          <a:xfrm>
            <a:off x="2061225" y="2220600"/>
            <a:ext cx="18030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Binning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WES.Bin --</a:t>
            </a:r>
            <a:endParaRPr i="1"/>
          </a:p>
        </p:txBody>
      </p:sp>
      <p:cxnSp>
        <p:nvCxnSpPr>
          <p:cNvPr id="194" name="Google Shape;194;p41"/>
          <p:cNvCxnSpPr>
            <a:stCxn id="193" idx="3"/>
            <a:endCxn id="195" idx="1"/>
          </p:cNvCxnSpPr>
          <p:nvPr/>
        </p:nvCxnSpPr>
        <p:spPr>
          <a:xfrm>
            <a:off x="3864225" y="2650050"/>
            <a:ext cx="331800" cy="6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41"/>
          <p:cNvCxnSpPr>
            <a:stCxn id="191" idx="3"/>
            <a:endCxn id="193" idx="1"/>
          </p:cNvCxnSpPr>
          <p:nvPr/>
        </p:nvCxnSpPr>
        <p:spPr>
          <a:xfrm>
            <a:off x="1696525" y="2650050"/>
            <a:ext cx="364800" cy="6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41"/>
          <p:cNvSpPr/>
          <p:nvPr/>
        </p:nvSpPr>
        <p:spPr>
          <a:xfrm>
            <a:off x="4196150" y="2220600"/>
            <a:ext cx="19554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Normalization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WES.Normalize.ff --</a:t>
            </a:r>
            <a:endParaRPr i="1"/>
          </a:p>
        </p:txBody>
      </p:sp>
      <p:sp>
        <p:nvSpPr>
          <p:cNvPr id="197" name="Google Shape;197;p41"/>
          <p:cNvSpPr/>
          <p:nvPr/>
        </p:nvSpPr>
        <p:spPr>
          <a:xfrm>
            <a:off x="207625" y="3307725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Mapped reads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REF</a:t>
            </a:r>
            <a:r>
              <a:rPr lang="fr">
                <a:solidFill>
                  <a:schemeClr val="dk1"/>
                </a:solidFill>
              </a:rPr>
              <a:t> (BAM)</a:t>
            </a:r>
            <a:endParaRPr/>
          </a:p>
        </p:txBody>
      </p:sp>
      <p:cxnSp>
        <p:nvCxnSpPr>
          <p:cNvPr id="198" name="Google Shape;198;p41"/>
          <p:cNvCxnSpPr>
            <a:stCxn id="197" idx="3"/>
            <a:endCxn id="193" idx="2"/>
          </p:cNvCxnSpPr>
          <p:nvPr/>
        </p:nvCxnSpPr>
        <p:spPr>
          <a:xfrm flipH="1" rot="10800000">
            <a:off x="1696525" y="3079425"/>
            <a:ext cx="1266300" cy="5748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41"/>
          <p:cNvSpPr/>
          <p:nvPr/>
        </p:nvSpPr>
        <p:spPr>
          <a:xfrm>
            <a:off x="207625" y="903425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Captured regions</a:t>
            </a:r>
            <a:r>
              <a:rPr lang="fr">
                <a:solidFill>
                  <a:schemeClr val="dk1"/>
                </a:solidFill>
              </a:rPr>
              <a:t> (BED)</a:t>
            </a:r>
            <a:endParaRPr/>
          </a:p>
        </p:txBody>
      </p:sp>
      <p:sp>
        <p:nvSpPr>
          <p:cNvPr id="200" name="Google Shape;200;p41"/>
          <p:cNvSpPr/>
          <p:nvPr/>
        </p:nvSpPr>
        <p:spPr>
          <a:xfrm>
            <a:off x="2218275" y="903425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Precomputed </a:t>
            </a:r>
            <a:r>
              <a:rPr lang="fr">
                <a:solidFill>
                  <a:schemeClr val="dk1"/>
                </a:solidFill>
              </a:rPr>
              <a:t>GC% profile</a:t>
            </a:r>
            <a:endParaRPr/>
          </a:p>
        </p:txBody>
      </p:sp>
      <p:cxnSp>
        <p:nvCxnSpPr>
          <p:cNvPr id="201" name="Google Shape;201;p41"/>
          <p:cNvCxnSpPr>
            <a:stCxn id="199" idx="3"/>
            <a:endCxn id="200" idx="1"/>
          </p:cNvCxnSpPr>
          <p:nvPr/>
        </p:nvCxnSpPr>
        <p:spPr>
          <a:xfrm>
            <a:off x="1696525" y="1249925"/>
            <a:ext cx="5217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41"/>
          <p:cNvCxnSpPr>
            <a:stCxn id="200" idx="2"/>
            <a:endCxn id="195" idx="0"/>
          </p:cNvCxnSpPr>
          <p:nvPr/>
        </p:nvCxnSpPr>
        <p:spPr>
          <a:xfrm flipH="1" rot="-5400000">
            <a:off x="3756075" y="803075"/>
            <a:ext cx="624300" cy="22110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41"/>
          <p:cNvSpPr/>
          <p:nvPr/>
        </p:nvSpPr>
        <p:spPr>
          <a:xfrm>
            <a:off x="6483475" y="2220600"/>
            <a:ext cx="18030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L2R+BAF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segmentation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Segment.ff --</a:t>
            </a:r>
            <a:endParaRPr i="1"/>
          </a:p>
        </p:txBody>
      </p:sp>
      <p:cxnSp>
        <p:nvCxnSpPr>
          <p:cNvPr id="204" name="Google Shape;204;p41"/>
          <p:cNvCxnSpPr>
            <a:stCxn id="195" idx="3"/>
            <a:endCxn id="203" idx="1"/>
          </p:cNvCxnSpPr>
          <p:nvPr/>
        </p:nvCxnSpPr>
        <p:spPr>
          <a:xfrm>
            <a:off x="6151550" y="2650050"/>
            <a:ext cx="331800" cy="6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41"/>
          <p:cNvSpPr/>
          <p:nvPr/>
        </p:nvSpPr>
        <p:spPr>
          <a:xfrm>
            <a:off x="4348550" y="3729450"/>
            <a:ext cx="18030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Report rendering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Annotate.ff --</a:t>
            </a:r>
            <a:endParaRPr i="1"/>
          </a:p>
        </p:txBody>
      </p:sp>
      <p:cxnSp>
        <p:nvCxnSpPr>
          <p:cNvPr id="206" name="Google Shape;206;p41"/>
          <p:cNvCxnSpPr>
            <a:stCxn id="203" idx="3"/>
            <a:endCxn id="207" idx="3"/>
          </p:cNvCxnSpPr>
          <p:nvPr/>
        </p:nvCxnSpPr>
        <p:spPr>
          <a:xfrm>
            <a:off x="8286475" y="2650050"/>
            <a:ext cx="600" cy="15090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41"/>
          <p:cNvSpPr/>
          <p:nvPr/>
        </p:nvSpPr>
        <p:spPr>
          <a:xfrm>
            <a:off x="6483475" y="3729450"/>
            <a:ext cx="1803000" cy="858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Absolute copy-number modelization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/>
              <a:t>-- ASCN.ff --</a:t>
            </a:r>
            <a:endParaRPr i="1"/>
          </a:p>
        </p:txBody>
      </p:sp>
      <p:cxnSp>
        <p:nvCxnSpPr>
          <p:cNvPr id="208" name="Google Shape;208;p41"/>
          <p:cNvCxnSpPr>
            <a:stCxn id="203" idx="2"/>
            <a:endCxn id="205" idx="0"/>
          </p:cNvCxnSpPr>
          <p:nvPr/>
        </p:nvCxnSpPr>
        <p:spPr>
          <a:xfrm rot="5400000">
            <a:off x="5992525" y="2337150"/>
            <a:ext cx="650100" cy="21348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0" name="Google Shape;210;p41"/>
          <p:cNvSpPr/>
          <p:nvPr/>
        </p:nvSpPr>
        <p:spPr>
          <a:xfrm>
            <a:off x="5340350" y="903425"/>
            <a:ext cx="1488900" cy="69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Precomputed “Wave” profile</a:t>
            </a:r>
            <a:endParaRPr i="1"/>
          </a:p>
        </p:txBody>
      </p:sp>
      <p:cxnSp>
        <p:nvCxnSpPr>
          <p:cNvPr id="211" name="Google Shape;211;p41"/>
          <p:cNvCxnSpPr>
            <a:stCxn id="210" idx="2"/>
            <a:endCxn id="195" idx="0"/>
          </p:cNvCxnSpPr>
          <p:nvPr/>
        </p:nvCxnSpPr>
        <p:spPr>
          <a:xfrm rot="5400000">
            <a:off x="5317100" y="1453025"/>
            <a:ext cx="624300" cy="9111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41"/>
          <p:cNvCxnSpPr>
            <a:stCxn id="200" idx="2"/>
            <a:endCxn id="193" idx="0"/>
          </p:cNvCxnSpPr>
          <p:nvPr/>
        </p:nvCxnSpPr>
        <p:spPr>
          <a:xfrm flipH="1" rot="-5400000">
            <a:off x="2650875" y="1908275"/>
            <a:ext cx="6243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2" name="Google Shape;592;p68"/>
          <p:cNvSpPr txBox="1"/>
          <p:nvPr>
            <p:ph type="title"/>
          </p:nvPr>
        </p:nvSpPr>
        <p:spPr>
          <a:xfrm>
            <a:off x="83100" y="51575"/>
            <a:ext cx="885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D85C6"/>
                </a:solidFill>
              </a:rPr>
              <a:t>Data Binning : Outputs (QC : log10(depth))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593" name="Google Shape;5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532473"/>
            <a:ext cx="7305970" cy="453471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8"/>
          <p:cNvSpPr/>
          <p:nvPr/>
        </p:nvSpPr>
        <p:spPr>
          <a:xfrm>
            <a:off x="1112200" y="1623466"/>
            <a:ext cx="6876375" cy="414200"/>
          </a:xfrm>
          <a:custGeom>
            <a:rect b="b" l="l" r="r" t="t"/>
            <a:pathLst>
              <a:path extrusionOk="0" h="16568" w="275055">
                <a:moveTo>
                  <a:pt x="0" y="15593"/>
                </a:moveTo>
                <a:cubicBezTo>
                  <a:pt x="0" y="18218"/>
                  <a:pt x="5309" y="14737"/>
                  <a:pt x="7561" y="13387"/>
                </a:cubicBezTo>
                <a:cubicBezTo>
                  <a:pt x="9886" y="11993"/>
                  <a:pt x="11504" y="9107"/>
                  <a:pt x="14178" y="8661"/>
                </a:cubicBezTo>
                <a:cubicBezTo>
                  <a:pt x="19461" y="7780"/>
                  <a:pt x="24963" y="9541"/>
                  <a:pt x="30246" y="8661"/>
                </a:cubicBezTo>
                <a:cubicBezTo>
                  <a:pt x="34102" y="8019"/>
                  <a:pt x="38071" y="8168"/>
                  <a:pt x="41904" y="7401"/>
                </a:cubicBezTo>
                <a:cubicBezTo>
                  <a:pt x="46567" y="6468"/>
                  <a:pt x="51339" y="10843"/>
                  <a:pt x="54192" y="14647"/>
                </a:cubicBezTo>
                <a:cubicBezTo>
                  <a:pt x="55013" y="15742"/>
                  <a:pt x="56937" y="14736"/>
                  <a:pt x="58287" y="14962"/>
                </a:cubicBezTo>
                <a:cubicBezTo>
                  <a:pt x="62649" y="15691"/>
                  <a:pt x="67158" y="16635"/>
                  <a:pt x="71520" y="15908"/>
                </a:cubicBezTo>
                <a:cubicBezTo>
                  <a:pt x="76763" y="15035"/>
                  <a:pt x="78880" y="7015"/>
                  <a:pt x="84123" y="6141"/>
                </a:cubicBezTo>
                <a:cubicBezTo>
                  <a:pt x="88268" y="5450"/>
                  <a:pt x="92825" y="4262"/>
                  <a:pt x="96726" y="5825"/>
                </a:cubicBezTo>
                <a:cubicBezTo>
                  <a:pt x="99560" y="6960"/>
                  <a:pt x="100822" y="10679"/>
                  <a:pt x="103657" y="11812"/>
                </a:cubicBezTo>
                <a:cubicBezTo>
                  <a:pt x="107685" y="13422"/>
                  <a:pt x="112855" y="11155"/>
                  <a:pt x="116575" y="13387"/>
                </a:cubicBezTo>
                <a:cubicBezTo>
                  <a:pt x="119896" y="15380"/>
                  <a:pt x="124098" y="11504"/>
                  <a:pt x="127918" y="10867"/>
                </a:cubicBezTo>
                <a:cubicBezTo>
                  <a:pt x="133302" y="9970"/>
                  <a:pt x="138918" y="9743"/>
                  <a:pt x="143986" y="7716"/>
                </a:cubicBezTo>
                <a:cubicBezTo>
                  <a:pt x="147627" y="6260"/>
                  <a:pt x="151146" y="11168"/>
                  <a:pt x="155014" y="11812"/>
                </a:cubicBezTo>
                <a:cubicBezTo>
                  <a:pt x="159588" y="12574"/>
                  <a:pt x="163972" y="9316"/>
                  <a:pt x="168562" y="8661"/>
                </a:cubicBezTo>
                <a:cubicBezTo>
                  <a:pt x="171999" y="8170"/>
                  <a:pt x="175735" y="8002"/>
                  <a:pt x="178959" y="9291"/>
                </a:cubicBezTo>
                <a:cubicBezTo>
                  <a:pt x="182841" y="10844"/>
                  <a:pt x="186419" y="16200"/>
                  <a:pt x="190301" y="14647"/>
                </a:cubicBezTo>
                <a:cubicBezTo>
                  <a:pt x="194065" y="13141"/>
                  <a:pt x="196824" y="9832"/>
                  <a:pt x="200068" y="7401"/>
                </a:cubicBezTo>
                <a:cubicBezTo>
                  <a:pt x="202472" y="5600"/>
                  <a:pt x="202462" y="648"/>
                  <a:pt x="205425" y="154"/>
                </a:cubicBezTo>
                <a:cubicBezTo>
                  <a:pt x="212838" y="-1081"/>
                  <a:pt x="217351" y="9651"/>
                  <a:pt x="224329" y="12442"/>
                </a:cubicBezTo>
                <a:cubicBezTo>
                  <a:pt x="226397" y="13269"/>
                  <a:pt x="229163" y="10160"/>
                  <a:pt x="230945" y="11497"/>
                </a:cubicBezTo>
                <a:cubicBezTo>
                  <a:pt x="232731" y="12837"/>
                  <a:pt x="233913" y="15079"/>
                  <a:pt x="235986" y="15908"/>
                </a:cubicBezTo>
                <a:cubicBezTo>
                  <a:pt x="241477" y="18103"/>
                  <a:pt x="245304" y="8336"/>
                  <a:pt x="250795" y="6141"/>
                </a:cubicBezTo>
                <a:cubicBezTo>
                  <a:pt x="253610" y="5016"/>
                  <a:pt x="256802" y="7221"/>
                  <a:pt x="259617" y="8346"/>
                </a:cubicBezTo>
                <a:cubicBezTo>
                  <a:pt x="263226" y="9789"/>
                  <a:pt x="267941" y="6661"/>
                  <a:pt x="271274" y="8661"/>
                </a:cubicBezTo>
                <a:cubicBezTo>
                  <a:pt x="273452" y="9968"/>
                  <a:pt x="274252" y="12868"/>
                  <a:pt x="275055" y="1527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5" name="Google Shape;595;p68"/>
          <p:cNvSpPr/>
          <p:nvPr/>
        </p:nvSpPr>
        <p:spPr>
          <a:xfrm>
            <a:off x="1112200" y="2461666"/>
            <a:ext cx="6876375" cy="414200"/>
          </a:xfrm>
          <a:custGeom>
            <a:rect b="b" l="l" r="r" t="t"/>
            <a:pathLst>
              <a:path extrusionOk="0" h="16568" w="275055">
                <a:moveTo>
                  <a:pt x="0" y="15593"/>
                </a:moveTo>
                <a:cubicBezTo>
                  <a:pt x="0" y="18218"/>
                  <a:pt x="5309" y="14737"/>
                  <a:pt x="7561" y="13387"/>
                </a:cubicBezTo>
                <a:cubicBezTo>
                  <a:pt x="9886" y="11993"/>
                  <a:pt x="11504" y="9107"/>
                  <a:pt x="14178" y="8661"/>
                </a:cubicBezTo>
                <a:cubicBezTo>
                  <a:pt x="19461" y="7780"/>
                  <a:pt x="24963" y="9541"/>
                  <a:pt x="30246" y="8661"/>
                </a:cubicBezTo>
                <a:cubicBezTo>
                  <a:pt x="34102" y="8019"/>
                  <a:pt x="38071" y="8168"/>
                  <a:pt x="41904" y="7401"/>
                </a:cubicBezTo>
                <a:cubicBezTo>
                  <a:pt x="46567" y="6468"/>
                  <a:pt x="51339" y="10843"/>
                  <a:pt x="54192" y="14647"/>
                </a:cubicBezTo>
                <a:cubicBezTo>
                  <a:pt x="55013" y="15742"/>
                  <a:pt x="56937" y="14736"/>
                  <a:pt x="58287" y="14962"/>
                </a:cubicBezTo>
                <a:cubicBezTo>
                  <a:pt x="62649" y="15691"/>
                  <a:pt x="67158" y="16635"/>
                  <a:pt x="71520" y="15908"/>
                </a:cubicBezTo>
                <a:cubicBezTo>
                  <a:pt x="76763" y="15035"/>
                  <a:pt x="78880" y="7015"/>
                  <a:pt x="84123" y="6141"/>
                </a:cubicBezTo>
                <a:cubicBezTo>
                  <a:pt x="88268" y="5450"/>
                  <a:pt x="92825" y="4262"/>
                  <a:pt x="96726" y="5825"/>
                </a:cubicBezTo>
                <a:cubicBezTo>
                  <a:pt x="99560" y="6960"/>
                  <a:pt x="100822" y="10679"/>
                  <a:pt x="103657" y="11812"/>
                </a:cubicBezTo>
                <a:cubicBezTo>
                  <a:pt x="107685" y="13422"/>
                  <a:pt x="112855" y="11155"/>
                  <a:pt x="116575" y="13387"/>
                </a:cubicBezTo>
                <a:cubicBezTo>
                  <a:pt x="119896" y="15380"/>
                  <a:pt x="124098" y="11504"/>
                  <a:pt x="127918" y="10867"/>
                </a:cubicBezTo>
                <a:cubicBezTo>
                  <a:pt x="133302" y="9970"/>
                  <a:pt x="138918" y="9743"/>
                  <a:pt x="143986" y="7716"/>
                </a:cubicBezTo>
                <a:cubicBezTo>
                  <a:pt x="147627" y="6260"/>
                  <a:pt x="151146" y="11168"/>
                  <a:pt x="155014" y="11812"/>
                </a:cubicBezTo>
                <a:cubicBezTo>
                  <a:pt x="159588" y="12574"/>
                  <a:pt x="163972" y="9316"/>
                  <a:pt x="168562" y="8661"/>
                </a:cubicBezTo>
                <a:cubicBezTo>
                  <a:pt x="171999" y="8170"/>
                  <a:pt x="175735" y="8002"/>
                  <a:pt x="178959" y="9291"/>
                </a:cubicBezTo>
                <a:cubicBezTo>
                  <a:pt x="182841" y="10844"/>
                  <a:pt x="186419" y="16200"/>
                  <a:pt x="190301" y="14647"/>
                </a:cubicBezTo>
                <a:cubicBezTo>
                  <a:pt x="194065" y="13141"/>
                  <a:pt x="196824" y="9832"/>
                  <a:pt x="200068" y="7401"/>
                </a:cubicBezTo>
                <a:cubicBezTo>
                  <a:pt x="202472" y="5600"/>
                  <a:pt x="202462" y="648"/>
                  <a:pt x="205425" y="154"/>
                </a:cubicBezTo>
                <a:cubicBezTo>
                  <a:pt x="212838" y="-1081"/>
                  <a:pt x="217351" y="9651"/>
                  <a:pt x="224329" y="12442"/>
                </a:cubicBezTo>
                <a:cubicBezTo>
                  <a:pt x="226397" y="13269"/>
                  <a:pt x="229163" y="10160"/>
                  <a:pt x="230945" y="11497"/>
                </a:cubicBezTo>
                <a:cubicBezTo>
                  <a:pt x="232731" y="12837"/>
                  <a:pt x="233913" y="15079"/>
                  <a:pt x="235986" y="15908"/>
                </a:cubicBezTo>
                <a:cubicBezTo>
                  <a:pt x="241477" y="18103"/>
                  <a:pt x="245304" y="8336"/>
                  <a:pt x="250795" y="6141"/>
                </a:cubicBezTo>
                <a:cubicBezTo>
                  <a:pt x="253610" y="5016"/>
                  <a:pt x="256802" y="7221"/>
                  <a:pt x="259617" y="8346"/>
                </a:cubicBezTo>
                <a:cubicBezTo>
                  <a:pt x="263226" y="9789"/>
                  <a:pt x="267941" y="6661"/>
                  <a:pt x="271274" y="8661"/>
                </a:cubicBezTo>
                <a:cubicBezTo>
                  <a:pt x="273452" y="9968"/>
                  <a:pt x="274252" y="12868"/>
                  <a:pt x="275055" y="1527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6" name="Google Shape;596;p68"/>
          <p:cNvSpPr/>
          <p:nvPr/>
        </p:nvSpPr>
        <p:spPr>
          <a:xfrm>
            <a:off x="1120075" y="3948277"/>
            <a:ext cx="6892125" cy="327900"/>
          </a:xfrm>
          <a:custGeom>
            <a:rect b="b" l="l" r="r" t="t"/>
            <a:pathLst>
              <a:path extrusionOk="0" h="13116" w="275685">
                <a:moveTo>
                  <a:pt x="0" y="11450"/>
                </a:moveTo>
                <a:cubicBezTo>
                  <a:pt x="0" y="12114"/>
                  <a:pt x="1548" y="12649"/>
                  <a:pt x="1890" y="12080"/>
                </a:cubicBezTo>
                <a:cubicBezTo>
                  <a:pt x="2882" y="10427"/>
                  <a:pt x="5278" y="10238"/>
                  <a:pt x="6931" y="9245"/>
                </a:cubicBezTo>
                <a:cubicBezTo>
                  <a:pt x="9675" y="7597"/>
                  <a:pt x="11020" y="3469"/>
                  <a:pt x="14178" y="2943"/>
                </a:cubicBezTo>
                <a:cubicBezTo>
                  <a:pt x="17622" y="2369"/>
                  <a:pt x="21188" y="5049"/>
                  <a:pt x="24575" y="4203"/>
                </a:cubicBezTo>
                <a:cubicBezTo>
                  <a:pt x="32829" y="2140"/>
                  <a:pt x="42199" y="724"/>
                  <a:pt x="50096" y="3888"/>
                </a:cubicBezTo>
                <a:cubicBezTo>
                  <a:pt x="52106" y="4693"/>
                  <a:pt x="52460" y="7630"/>
                  <a:pt x="54192" y="8929"/>
                </a:cubicBezTo>
                <a:cubicBezTo>
                  <a:pt x="57066" y="11084"/>
                  <a:pt x="61254" y="10431"/>
                  <a:pt x="64589" y="11765"/>
                </a:cubicBezTo>
                <a:cubicBezTo>
                  <a:pt x="66840" y="12666"/>
                  <a:pt x="69896" y="13849"/>
                  <a:pt x="71836" y="12395"/>
                </a:cubicBezTo>
                <a:cubicBezTo>
                  <a:pt x="78342" y="7519"/>
                  <a:pt x="85241" y="2075"/>
                  <a:pt x="93260" y="738"/>
                </a:cubicBezTo>
                <a:cubicBezTo>
                  <a:pt x="97093" y="99"/>
                  <a:pt x="100455" y="3878"/>
                  <a:pt x="104288" y="4519"/>
                </a:cubicBezTo>
                <a:cubicBezTo>
                  <a:pt x="107919" y="5126"/>
                  <a:pt x="111683" y="3283"/>
                  <a:pt x="115315" y="3888"/>
                </a:cubicBezTo>
                <a:cubicBezTo>
                  <a:pt x="120215" y="4705"/>
                  <a:pt x="124908" y="8171"/>
                  <a:pt x="129808" y="7354"/>
                </a:cubicBezTo>
                <a:cubicBezTo>
                  <a:pt x="134296" y="6606"/>
                  <a:pt x="138222" y="3586"/>
                  <a:pt x="142726" y="2943"/>
                </a:cubicBezTo>
                <a:cubicBezTo>
                  <a:pt x="146584" y="2392"/>
                  <a:pt x="150450" y="4332"/>
                  <a:pt x="154069" y="5779"/>
                </a:cubicBezTo>
                <a:cubicBezTo>
                  <a:pt x="157901" y="7311"/>
                  <a:pt x="161956" y="3212"/>
                  <a:pt x="166041" y="2628"/>
                </a:cubicBezTo>
                <a:cubicBezTo>
                  <a:pt x="172143" y="1756"/>
                  <a:pt x="178152" y="5090"/>
                  <a:pt x="184000" y="7039"/>
                </a:cubicBezTo>
                <a:cubicBezTo>
                  <a:pt x="190625" y="9247"/>
                  <a:pt x="197996" y="5220"/>
                  <a:pt x="204480" y="2628"/>
                </a:cubicBezTo>
                <a:cubicBezTo>
                  <a:pt x="211524" y="-188"/>
                  <a:pt x="218545" y="8318"/>
                  <a:pt x="225589" y="11135"/>
                </a:cubicBezTo>
                <a:cubicBezTo>
                  <a:pt x="230076" y="12930"/>
                  <a:pt x="235938" y="13936"/>
                  <a:pt x="240082" y="11450"/>
                </a:cubicBezTo>
                <a:cubicBezTo>
                  <a:pt x="244862" y="8582"/>
                  <a:pt x="246872" y="1024"/>
                  <a:pt x="252370" y="108"/>
                </a:cubicBezTo>
                <a:cubicBezTo>
                  <a:pt x="254960" y="-324"/>
                  <a:pt x="257342" y="1882"/>
                  <a:pt x="259932" y="2313"/>
                </a:cubicBezTo>
                <a:cubicBezTo>
                  <a:pt x="263663" y="2934"/>
                  <a:pt x="268031" y="682"/>
                  <a:pt x="271274" y="2628"/>
                </a:cubicBezTo>
                <a:cubicBezTo>
                  <a:pt x="274093" y="4320"/>
                  <a:pt x="275685" y="8162"/>
                  <a:pt x="275685" y="1145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7" name="Google Shape;597;p68"/>
          <p:cNvSpPr/>
          <p:nvPr/>
        </p:nvSpPr>
        <p:spPr>
          <a:xfrm>
            <a:off x="1120075" y="2610836"/>
            <a:ext cx="6892125" cy="327900"/>
          </a:xfrm>
          <a:custGeom>
            <a:rect b="b" l="l" r="r" t="t"/>
            <a:pathLst>
              <a:path extrusionOk="0" h="13116" w="275685">
                <a:moveTo>
                  <a:pt x="0" y="11450"/>
                </a:moveTo>
                <a:cubicBezTo>
                  <a:pt x="0" y="12114"/>
                  <a:pt x="1548" y="12649"/>
                  <a:pt x="1890" y="12080"/>
                </a:cubicBezTo>
                <a:cubicBezTo>
                  <a:pt x="2882" y="10427"/>
                  <a:pt x="5278" y="10238"/>
                  <a:pt x="6931" y="9245"/>
                </a:cubicBezTo>
                <a:cubicBezTo>
                  <a:pt x="9675" y="7597"/>
                  <a:pt x="11020" y="3469"/>
                  <a:pt x="14178" y="2943"/>
                </a:cubicBezTo>
                <a:cubicBezTo>
                  <a:pt x="17622" y="2369"/>
                  <a:pt x="21188" y="5049"/>
                  <a:pt x="24575" y="4203"/>
                </a:cubicBezTo>
                <a:cubicBezTo>
                  <a:pt x="32829" y="2140"/>
                  <a:pt x="42199" y="724"/>
                  <a:pt x="50096" y="3888"/>
                </a:cubicBezTo>
                <a:cubicBezTo>
                  <a:pt x="52106" y="4693"/>
                  <a:pt x="52460" y="7630"/>
                  <a:pt x="54192" y="8929"/>
                </a:cubicBezTo>
                <a:cubicBezTo>
                  <a:pt x="57066" y="11084"/>
                  <a:pt x="61254" y="10431"/>
                  <a:pt x="64589" y="11765"/>
                </a:cubicBezTo>
                <a:cubicBezTo>
                  <a:pt x="66840" y="12666"/>
                  <a:pt x="69896" y="13849"/>
                  <a:pt x="71836" y="12395"/>
                </a:cubicBezTo>
                <a:cubicBezTo>
                  <a:pt x="78342" y="7519"/>
                  <a:pt x="85241" y="2075"/>
                  <a:pt x="93260" y="738"/>
                </a:cubicBezTo>
                <a:cubicBezTo>
                  <a:pt x="97093" y="99"/>
                  <a:pt x="100455" y="3878"/>
                  <a:pt x="104288" y="4519"/>
                </a:cubicBezTo>
                <a:cubicBezTo>
                  <a:pt x="107919" y="5126"/>
                  <a:pt x="111683" y="3283"/>
                  <a:pt x="115315" y="3888"/>
                </a:cubicBezTo>
                <a:cubicBezTo>
                  <a:pt x="120215" y="4705"/>
                  <a:pt x="124908" y="8171"/>
                  <a:pt x="129808" y="7354"/>
                </a:cubicBezTo>
                <a:cubicBezTo>
                  <a:pt x="134296" y="6606"/>
                  <a:pt x="138222" y="3586"/>
                  <a:pt x="142726" y="2943"/>
                </a:cubicBezTo>
                <a:cubicBezTo>
                  <a:pt x="146584" y="2392"/>
                  <a:pt x="150450" y="4332"/>
                  <a:pt x="154069" y="5779"/>
                </a:cubicBezTo>
                <a:cubicBezTo>
                  <a:pt x="157901" y="7311"/>
                  <a:pt x="161956" y="3212"/>
                  <a:pt x="166041" y="2628"/>
                </a:cubicBezTo>
                <a:cubicBezTo>
                  <a:pt x="172143" y="1756"/>
                  <a:pt x="178152" y="5090"/>
                  <a:pt x="184000" y="7039"/>
                </a:cubicBezTo>
                <a:cubicBezTo>
                  <a:pt x="190625" y="9247"/>
                  <a:pt x="197996" y="5220"/>
                  <a:pt x="204480" y="2628"/>
                </a:cubicBezTo>
                <a:cubicBezTo>
                  <a:pt x="211524" y="-188"/>
                  <a:pt x="218545" y="8318"/>
                  <a:pt x="225589" y="11135"/>
                </a:cubicBezTo>
                <a:cubicBezTo>
                  <a:pt x="230076" y="12930"/>
                  <a:pt x="235938" y="13936"/>
                  <a:pt x="240082" y="11450"/>
                </a:cubicBezTo>
                <a:cubicBezTo>
                  <a:pt x="244862" y="8582"/>
                  <a:pt x="246872" y="1024"/>
                  <a:pt x="252370" y="108"/>
                </a:cubicBezTo>
                <a:cubicBezTo>
                  <a:pt x="254960" y="-324"/>
                  <a:pt x="257342" y="1882"/>
                  <a:pt x="259932" y="2313"/>
                </a:cubicBezTo>
                <a:cubicBezTo>
                  <a:pt x="263663" y="2934"/>
                  <a:pt x="268031" y="682"/>
                  <a:pt x="271274" y="2628"/>
                </a:cubicBezTo>
                <a:cubicBezTo>
                  <a:pt x="274093" y="4320"/>
                  <a:pt x="275685" y="8162"/>
                  <a:pt x="275685" y="11450"/>
                </a:cubicBezTo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8" name="Google Shape;598;p68"/>
          <p:cNvSpPr/>
          <p:nvPr/>
        </p:nvSpPr>
        <p:spPr>
          <a:xfrm>
            <a:off x="2913475" y="805100"/>
            <a:ext cx="672600" cy="40464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8"/>
          <p:cNvSpPr/>
          <p:nvPr/>
        </p:nvSpPr>
        <p:spPr>
          <a:xfrm>
            <a:off x="5961475" y="805100"/>
            <a:ext cx="1187700" cy="40464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Normalization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Reducing sources of bias</a:t>
            </a:r>
            <a:endParaRPr sz="2200"/>
          </a:p>
        </p:txBody>
      </p:sp>
      <p:sp>
        <p:nvSpPr>
          <p:cNvPr id="605" name="Google Shape;605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0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70"/>
          <p:cNvSpPr txBox="1"/>
          <p:nvPr>
            <p:ph idx="4294967295" type="title"/>
          </p:nvPr>
        </p:nvSpPr>
        <p:spPr>
          <a:xfrm>
            <a:off x="1324875" y="42875"/>
            <a:ext cx="6335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lang="fr"/>
              <a:t>GC Bias ? Resolve an old case!</a:t>
            </a:r>
            <a:endParaRPr b="1"/>
          </a:p>
        </p:txBody>
      </p:sp>
      <p:pic>
        <p:nvPicPr>
          <p:cNvPr id="612" name="Google Shape;612;p70"/>
          <p:cNvPicPr preferRelativeResize="0"/>
          <p:nvPr/>
        </p:nvPicPr>
        <p:blipFill rotWithShape="1">
          <a:blip r:embed="rId3">
            <a:alphaModFix/>
          </a:blip>
          <a:srcRect b="0" l="2211" r="10710" t="3138"/>
          <a:stretch/>
        </p:blipFill>
        <p:spPr>
          <a:xfrm>
            <a:off x="1141626" y="765375"/>
            <a:ext cx="2812748" cy="226908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13" name="Google Shape;613;p70"/>
          <p:cNvSpPr txBox="1"/>
          <p:nvPr>
            <p:ph idx="1" type="body"/>
          </p:nvPr>
        </p:nvSpPr>
        <p:spPr>
          <a:xfrm>
            <a:off x="4043325" y="536776"/>
            <a:ext cx="3881400" cy="4526700"/>
          </a:xfrm>
          <a:prstGeom prst="rect">
            <a:avLst/>
          </a:prstGeom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AutoNum type="arabicPeriod"/>
            </a:pPr>
            <a:r>
              <a:rPr lang="fr" sz="1700"/>
              <a:t>Genomic DNA is fragmented </a:t>
            </a:r>
            <a:r>
              <a:rPr lang="fr" sz="1400"/>
              <a:t>(restriction enzymes cocktail, sonication, fine needle shattering, FFPE, …)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… </a:t>
            </a:r>
            <a:r>
              <a:rPr lang="fr" sz="1700"/>
              <a:t>then labelled by random priming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… then melt and put to hybridization on microarray </a:t>
            </a:r>
            <a:r>
              <a:rPr i="1" lang="fr" sz="1700"/>
              <a:t>(see pictures on the left)</a:t>
            </a:r>
            <a:endParaRPr i="1"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… then intensities are read (scan)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log2(test/ref) is computed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lang="fr" sz="1700"/>
              <a:t>Regression of precomputed probes GC% (25 ~ 55 nt) versus log2ratio profile is performed</a:t>
            </a:r>
            <a:endParaRPr sz="17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ts val="1340"/>
              <a:buAutoNum type="arabicPeriod"/>
            </a:pPr>
            <a:r>
              <a:rPr b="1" lang="fr" sz="1700">
                <a:solidFill>
                  <a:srgbClr val="FF0000"/>
                </a:solidFill>
              </a:rPr>
              <a:t>FAILURE !</a:t>
            </a:r>
            <a:r>
              <a:rPr b="1" lang="fr" sz="1700"/>
              <a:t> (WHY ?)</a:t>
            </a:r>
            <a:endParaRPr b="1" sz="1700"/>
          </a:p>
        </p:txBody>
      </p:sp>
      <p:pic>
        <p:nvPicPr>
          <p:cNvPr id="614" name="Google Shape;614;p70"/>
          <p:cNvPicPr preferRelativeResize="0"/>
          <p:nvPr/>
        </p:nvPicPr>
        <p:blipFill rotWithShape="1">
          <a:blip r:embed="rId4">
            <a:alphaModFix/>
          </a:blip>
          <a:srcRect b="16816" l="0" r="36350" t="5868"/>
          <a:stretch/>
        </p:blipFill>
        <p:spPr>
          <a:xfrm>
            <a:off x="301575" y="3110174"/>
            <a:ext cx="2481749" cy="179132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15" name="Google Shape;615;p70"/>
          <p:cNvSpPr txBox="1"/>
          <p:nvPr/>
        </p:nvSpPr>
        <p:spPr>
          <a:xfrm>
            <a:off x="101950" y="4857750"/>
            <a:ext cx="268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Trebuchet MS"/>
                <a:ea typeface="Trebuchet MS"/>
                <a:cs typeface="Trebuchet MS"/>
                <a:sym typeface="Trebuchet MS"/>
              </a:rPr>
              <a:t>© Wikipedia, 2021</a:t>
            </a:r>
            <a:endParaRPr i="1"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6" name="Google Shape;61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70"/>
          <p:cNvGrpSpPr/>
          <p:nvPr/>
        </p:nvGrpSpPr>
        <p:grpSpPr>
          <a:xfrm>
            <a:off x="7957482" y="127555"/>
            <a:ext cx="1100535" cy="790880"/>
            <a:chOff x="7145949" y="1262325"/>
            <a:chExt cx="2365725" cy="1847850"/>
          </a:xfrm>
        </p:grpSpPr>
        <p:pic>
          <p:nvPicPr>
            <p:cNvPr id="618" name="Google Shape;618;p70"/>
            <p:cNvPicPr preferRelativeResize="0"/>
            <p:nvPr/>
          </p:nvPicPr>
          <p:blipFill rotWithShape="1">
            <a:blip r:embed="rId6">
              <a:alphaModFix/>
            </a:blip>
            <a:srcRect b="0" l="0" r="4104" t="0"/>
            <a:stretch/>
          </p:blipFill>
          <p:spPr>
            <a:xfrm>
              <a:off x="7145949" y="1262325"/>
              <a:ext cx="2365725" cy="184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47756">
              <a:off x="9186853" y="2427400"/>
              <a:ext cx="248669" cy="2058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1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71"/>
          <p:cNvPicPr preferRelativeResize="0"/>
          <p:nvPr/>
        </p:nvPicPr>
        <p:blipFill rotWithShape="1">
          <a:blip r:embed="rId3">
            <a:alphaModFix/>
          </a:blip>
          <a:srcRect b="0" l="2211" r="10710" t="3138"/>
          <a:stretch/>
        </p:blipFill>
        <p:spPr>
          <a:xfrm>
            <a:off x="1141626" y="765375"/>
            <a:ext cx="2812748" cy="226908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26" name="Google Shape;626;p71"/>
          <p:cNvPicPr preferRelativeResize="0"/>
          <p:nvPr/>
        </p:nvPicPr>
        <p:blipFill rotWithShape="1">
          <a:blip r:embed="rId4">
            <a:alphaModFix/>
          </a:blip>
          <a:srcRect b="16816" l="0" r="36350" t="5868"/>
          <a:stretch/>
        </p:blipFill>
        <p:spPr>
          <a:xfrm>
            <a:off x="301575" y="3110174"/>
            <a:ext cx="2481749" cy="179132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27" name="Google Shape;627;p71"/>
          <p:cNvSpPr txBox="1"/>
          <p:nvPr/>
        </p:nvSpPr>
        <p:spPr>
          <a:xfrm>
            <a:off x="101950" y="4857750"/>
            <a:ext cx="268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Trebuchet MS"/>
                <a:ea typeface="Trebuchet MS"/>
                <a:cs typeface="Trebuchet MS"/>
                <a:sym typeface="Trebuchet MS"/>
              </a:rPr>
              <a:t>© Wikipedia, 2021</a:t>
            </a:r>
            <a:endParaRPr i="1"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8" name="Google Shape;62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1"/>
          <p:cNvSpPr/>
          <p:nvPr/>
        </p:nvSpPr>
        <p:spPr>
          <a:xfrm>
            <a:off x="1020077" y="669375"/>
            <a:ext cx="3023250" cy="24407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X</a:t>
            </a:r>
          </a:p>
        </p:txBody>
      </p:sp>
      <p:sp>
        <p:nvSpPr>
          <p:cNvPr id="630" name="Google Shape;630;p71"/>
          <p:cNvSpPr/>
          <p:nvPr/>
        </p:nvSpPr>
        <p:spPr>
          <a:xfrm>
            <a:off x="226550" y="3034450"/>
            <a:ext cx="2681400" cy="194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X</a:t>
            </a:r>
          </a:p>
        </p:txBody>
      </p:sp>
      <p:pic>
        <p:nvPicPr>
          <p:cNvPr id="631" name="Google Shape;631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550" y="1887250"/>
            <a:ext cx="4121574" cy="18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1"/>
          <p:cNvSpPr txBox="1"/>
          <p:nvPr>
            <p:ph idx="4294967295" type="title"/>
          </p:nvPr>
        </p:nvSpPr>
        <p:spPr>
          <a:xfrm>
            <a:off x="1324875" y="42875"/>
            <a:ext cx="6335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lang="fr"/>
              <a:t>GC Bias ? Resolve an old case!</a:t>
            </a:r>
            <a:endParaRPr b="1"/>
          </a:p>
        </p:txBody>
      </p:sp>
      <p:sp>
        <p:nvSpPr>
          <p:cNvPr id="633" name="Google Shape;633;p71"/>
          <p:cNvSpPr txBox="1"/>
          <p:nvPr>
            <p:ph idx="1" type="body"/>
          </p:nvPr>
        </p:nvSpPr>
        <p:spPr>
          <a:xfrm>
            <a:off x="4043325" y="536775"/>
            <a:ext cx="4388100" cy="4526700"/>
          </a:xfrm>
          <a:prstGeom prst="rect">
            <a:avLst/>
          </a:prstGeom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Labelled fragments are way longer than probes 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GC% to use is not the one from the probe, but from the longer generated DNA fragments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How ? Higher GC% : higher chance of auto-hybridization (shadowed signal : lower intensity / depth)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Took years (lost…) to figure it out !!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fr" sz="1600"/>
              <a:t>An epic example of the requirement of precise, detailed communication between lab researchers / techs and bioinformaticians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i="1" lang="fr" sz="1600"/>
              <a:t>The culprit was colonel [figures], in the [poorly reviewed publications] using weapon [bad communication] </a:t>
            </a:r>
            <a:endParaRPr i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i="1" lang="fr" sz="1600"/>
              <a:t>He’s still running... (cf Wikipedia plot)</a:t>
            </a:r>
            <a:endParaRPr i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2"/>
          <p:cNvPicPr preferRelativeResize="0"/>
          <p:nvPr/>
        </p:nvPicPr>
        <p:blipFill rotWithShape="1">
          <a:blip r:embed="rId3">
            <a:alphaModFix/>
          </a:blip>
          <a:srcRect b="0" l="0" r="29770" t="0"/>
          <a:stretch/>
        </p:blipFill>
        <p:spPr>
          <a:xfrm>
            <a:off x="6791275" y="728300"/>
            <a:ext cx="2208101" cy="1006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9" name="Google Shape;639;p72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2"/>
          <p:cNvSpPr txBox="1"/>
          <p:nvPr>
            <p:ph idx="4294967295" type="title"/>
          </p:nvPr>
        </p:nvSpPr>
        <p:spPr>
          <a:xfrm>
            <a:off x="457200" y="184760"/>
            <a:ext cx="8229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GC% Normalization by Recursive Lowess Regression</a:t>
            </a:r>
            <a:endParaRPr/>
          </a:p>
        </p:txBody>
      </p:sp>
      <p:grpSp>
        <p:nvGrpSpPr>
          <p:cNvPr id="641" name="Google Shape;641;p72"/>
          <p:cNvGrpSpPr/>
          <p:nvPr/>
        </p:nvGrpSpPr>
        <p:grpSpPr>
          <a:xfrm>
            <a:off x="175025" y="910175"/>
            <a:ext cx="8900553" cy="3947458"/>
            <a:chOff x="1057900" y="542371"/>
            <a:chExt cx="7533265" cy="3607949"/>
          </a:xfrm>
        </p:grpSpPr>
        <p:pic>
          <p:nvPicPr>
            <p:cNvPr id="642" name="Google Shape;642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7900" y="573040"/>
              <a:ext cx="5253009" cy="2086563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643" name="Google Shape;643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38158" y="2062661"/>
              <a:ext cx="5253008" cy="208766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644" name="Google Shape;644;p72"/>
            <p:cNvSpPr txBox="1"/>
            <p:nvPr/>
          </p:nvSpPr>
          <p:spPr>
            <a:xfrm>
              <a:off x="3598896" y="542371"/>
              <a:ext cx="1977900" cy="122700"/>
            </a:xfrm>
            <a:prstGeom prst="rect">
              <a:avLst/>
            </a:prstGeom>
            <a:noFill/>
            <a:ln cap="flat" cmpd="sng" w="480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5" name="Google Shape;645;p72"/>
            <p:cNvSpPr txBox="1"/>
            <p:nvPr/>
          </p:nvSpPr>
          <p:spPr>
            <a:xfrm>
              <a:off x="5947830" y="2039660"/>
              <a:ext cx="1979400" cy="122700"/>
            </a:xfrm>
            <a:prstGeom prst="rect">
              <a:avLst/>
            </a:prstGeom>
            <a:noFill/>
            <a:ln cap="flat" cmpd="sng" w="480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6" name="Google Shape;646;p72"/>
            <p:cNvSpPr/>
            <p:nvPr/>
          </p:nvSpPr>
          <p:spPr>
            <a:xfrm rot="-2289332">
              <a:off x="6609007" y="1092217"/>
              <a:ext cx="569603" cy="93851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F0AD00"/>
            </a:solidFill>
            <a:ln cap="flat" cmpd="sng" w="25400">
              <a:solidFill>
                <a:srgbClr val="AF7E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7" name="Google Shape;64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501" y="4115851"/>
            <a:ext cx="4301076" cy="7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Normalization : “Mappability” Probability</a:t>
            </a:r>
            <a:endParaRPr/>
          </a:p>
        </p:txBody>
      </p:sp>
      <p:sp>
        <p:nvSpPr>
          <p:cNvPr id="653" name="Google Shape;653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4" name="Google Shape;654;p73"/>
          <p:cNvSpPr txBox="1"/>
          <p:nvPr>
            <p:ph idx="1" type="body"/>
          </p:nvPr>
        </p:nvSpPr>
        <p:spPr>
          <a:xfrm>
            <a:off x="83100" y="770650"/>
            <a:ext cx="87858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“</a:t>
            </a:r>
            <a:r>
              <a:rPr b="1" lang="fr"/>
              <a:t>Mappability</a:t>
            </a:r>
            <a:r>
              <a:rPr lang="fr"/>
              <a:t>” :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Genomic regions with notably </a:t>
            </a:r>
            <a:r>
              <a:rPr lang="fr" sz="1800">
                <a:solidFill>
                  <a:srgbClr val="CC0000"/>
                </a:solidFill>
              </a:rPr>
              <a:t>few reads sequenced</a:t>
            </a:r>
            <a:endParaRPr sz="1800">
              <a:solidFill>
                <a:srgbClr val="CC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First identified by occurrence, now modellized from genome composition (GEM)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Has effects on very low coverage BAMs only (&lt;50x)</a:t>
            </a:r>
            <a:endParaRPr sz="1800"/>
          </a:p>
        </p:txBody>
      </p:sp>
      <p:sp>
        <p:nvSpPr>
          <p:cNvPr id="655" name="Google Shape;655;p73"/>
          <p:cNvSpPr txBox="1"/>
          <p:nvPr/>
        </p:nvSpPr>
        <p:spPr>
          <a:xfrm>
            <a:off x="6196325" y="4851300"/>
            <a:ext cx="25509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i="1" lang="fr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Ribeca et al., PLoS One, 2012</a:t>
            </a:r>
            <a:endParaRPr sz="1200"/>
          </a:p>
        </p:txBody>
      </p:sp>
      <p:pic>
        <p:nvPicPr>
          <p:cNvPr descr="H:\pelican\volume03\ws\ugf\bioinfo\Users\Bastien\Presentations\2017\20170411_IFSBM\ucsc-mappability.jpg" id="656" name="Google Shape;65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00" y="2494175"/>
            <a:ext cx="5603750" cy="24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4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Normalization : “Wave effect”</a:t>
            </a:r>
            <a:endParaRPr/>
          </a:p>
        </p:txBody>
      </p:sp>
      <p:sp>
        <p:nvSpPr>
          <p:cNvPr id="662" name="Google Shape;66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3" name="Google Shape;663;p74"/>
          <p:cNvSpPr txBox="1"/>
          <p:nvPr>
            <p:ph idx="1" type="body"/>
          </p:nvPr>
        </p:nvSpPr>
        <p:spPr>
          <a:xfrm>
            <a:off x="195325" y="923050"/>
            <a:ext cx="5389200" cy="3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>
                <a:solidFill>
                  <a:srgbClr val="CC0000"/>
                </a:solidFill>
              </a:rPr>
              <a:t>Residual wavelets</a:t>
            </a:r>
            <a:r>
              <a:rPr lang="fr"/>
              <a:t> after all knowledge-base (GC%, mappability scores) normalizations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Corresponds to </a:t>
            </a:r>
            <a:r>
              <a:rPr i="1" lang="fr"/>
              <a:t>unknown</a:t>
            </a:r>
            <a:r>
              <a:rPr lang="fr"/>
              <a:t> sources of bias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Can occur at different levels in multiple samples : can be inferred !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</a:pPr>
            <a:r>
              <a:rPr lang="fr" sz="1800"/>
              <a:t>R Package </a:t>
            </a:r>
            <a:r>
              <a:rPr i="1" lang="fr" sz="1800"/>
              <a:t>cghseg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fr" sz="1800"/>
              <a:t>5~10 samples minimum required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fr" sz="1800"/>
              <a:t>huge</a:t>
            </a:r>
            <a:r>
              <a:rPr lang="fr" sz="1800"/>
              <a:t> CPU/RAM/time resources required</a:t>
            </a:r>
            <a:endParaRPr sz="1800"/>
          </a:p>
        </p:txBody>
      </p:sp>
      <p:pic>
        <p:nvPicPr>
          <p:cNvPr id="664" name="Google Shape;664;p74"/>
          <p:cNvPicPr preferRelativeResize="0"/>
          <p:nvPr/>
        </p:nvPicPr>
        <p:blipFill rotWithShape="1">
          <a:blip r:embed="rId3">
            <a:alphaModFix/>
          </a:blip>
          <a:srcRect b="0" l="10386" r="0" t="0"/>
          <a:stretch/>
        </p:blipFill>
        <p:spPr>
          <a:xfrm>
            <a:off x="5858808" y="2499739"/>
            <a:ext cx="3121187" cy="2258812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4"/>
          <p:cNvSpPr txBox="1"/>
          <p:nvPr/>
        </p:nvSpPr>
        <p:spPr>
          <a:xfrm>
            <a:off x="4676775" y="4776787"/>
            <a:ext cx="4218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i="1" lang="fr" sz="14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Picard et al., Biostatistics, 2011</a:t>
            </a:r>
            <a:endParaRPr/>
          </a:p>
        </p:txBody>
      </p:sp>
      <p:pic>
        <p:nvPicPr>
          <p:cNvPr id="666" name="Google Shape;666;p74"/>
          <p:cNvPicPr preferRelativeResize="0"/>
          <p:nvPr/>
        </p:nvPicPr>
        <p:blipFill rotWithShape="1">
          <a:blip r:embed="rId4">
            <a:alphaModFix/>
          </a:blip>
          <a:srcRect b="16055" l="8716" r="670" t="9127"/>
          <a:stretch/>
        </p:blipFill>
        <p:spPr>
          <a:xfrm>
            <a:off x="5813100" y="883592"/>
            <a:ext cx="3174725" cy="174172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4"/>
          <p:cNvSpPr/>
          <p:nvPr/>
        </p:nvSpPr>
        <p:spPr>
          <a:xfrm>
            <a:off x="7274925" y="2404875"/>
            <a:ext cx="264600" cy="59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Centralization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Normality should always be the reference</a:t>
            </a:r>
            <a:endParaRPr sz="2200"/>
          </a:p>
        </p:txBody>
      </p:sp>
      <p:sp>
        <p:nvSpPr>
          <p:cNvPr id="673" name="Google Shape;673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121" y="3413046"/>
            <a:ext cx="1412751" cy="16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6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ugf\My Documents\My Pictures\temp.PNG" id="680" name="Google Shape;680;p76"/>
          <p:cNvPicPr preferRelativeResize="0"/>
          <p:nvPr/>
        </p:nvPicPr>
        <p:blipFill rotWithShape="1">
          <a:blip r:embed="rId3">
            <a:alphaModFix/>
          </a:blip>
          <a:srcRect b="22019" l="0" r="0" t="19260"/>
          <a:stretch/>
        </p:blipFill>
        <p:spPr>
          <a:xfrm>
            <a:off x="598487" y="3165872"/>
            <a:ext cx="8269287" cy="14037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81" name="Google Shape;681;p76"/>
          <p:cNvSpPr txBox="1"/>
          <p:nvPr/>
        </p:nvSpPr>
        <p:spPr>
          <a:xfrm rot="-5400000">
            <a:off x="-69425" y="3901668"/>
            <a:ext cx="988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i="1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Log2(ratio)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6"/>
          <p:cNvSpPr txBox="1"/>
          <p:nvPr/>
        </p:nvSpPr>
        <p:spPr>
          <a:xfrm>
            <a:off x="3851275" y="4744640"/>
            <a:ext cx="165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Chromosomes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ugf\My Documents\My Pictures\temp.PNG" id="683" name="Google Shape;683;p76"/>
          <p:cNvPicPr preferRelativeResize="0"/>
          <p:nvPr/>
        </p:nvPicPr>
        <p:blipFill rotWithShape="1">
          <a:blip r:embed="rId3">
            <a:alphaModFix/>
          </a:blip>
          <a:srcRect b="0" l="0" r="0" t="92970"/>
          <a:stretch/>
        </p:blipFill>
        <p:spPr>
          <a:xfrm>
            <a:off x="598487" y="4569619"/>
            <a:ext cx="8269287" cy="1690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684" name="Google Shape;684;p76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685" name="Google Shape;685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76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76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688" name="Google Shape;688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76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0" name="Google Shape;690;p76"/>
          <p:cNvGrpSpPr/>
          <p:nvPr/>
        </p:nvGrpSpPr>
        <p:grpSpPr>
          <a:xfrm>
            <a:off x="2936874" y="922734"/>
            <a:ext cx="2549922" cy="2051541"/>
            <a:chOff x="2936874" y="922734"/>
            <a:chExt cx="2549922" cy="2051541"/>
          </a:xfrm>
        </p:grpSpPr>
        <p:sp>
          <p:nvSpPr>
            <p:cNvPr id="691" name="Google Shape;691;p76"/>
            <p:cNvSpPr txBox="1"/>
            <p:nvPr/>
          </p:nvSpPr>
          <p:spPr>
            <a:xfrm rot="-5400000">
              <a:off x="2603874" y="1865352"/>
              <a:ext cx="9882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1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Density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6"/>
            <p:cNvSpPr txBox="1"/>
            <p:nvPr/>
          </p:nvSpPr>
          <p:spPr>
            <a:xfrm>
              <a:off x="3759200" y="2733675"/>
              <a:ext cx="13176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1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Log2(ratio)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6"/>
            <p:cNvSpPr txBox="1"/>
            <p:nvPr/>
          </p:nvSpPr>
          <p:spPr>
            <a:xfrm>
              <a:off x="3679825" y="922734"/>
              <a:ext cx="1566900" cy="24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1" i="1" lang="fr" sz="16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L2R</a:t>
              </a:r>
              <a:r>
                <a:rPr b="1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distribution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pic>
          <p:nvPicPr>
            <p:cNvPr descr="J:\bioinfo\Users\Bastien\Presentations\2015\IFSBM\density.png" id="694" name="Google Shape;694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97237" y="1221581"/>
              <a:ext cx="2189559" cy="14442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695" name="Google Shape;695;p76"/>
            <p:cNvCxnSpPr/>
            <p:nvPr/>
          </p:nvCxnSpPr>
          <p:spPr>
            <a:xfrm>
              <a:off x="4418012" y="1235869"/>
              <a:ext cx="0" cy="13503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696" name="Google Shape;696;p76"/>
          <p:cNvCxnSpPr/>
          <p:nvPr/>
        </p:nvCxnSpPr>
        <p:spPr>
          <a:xfrm>
            <a:off x="757237" y="3875484"/>
            <a:ext cx="81105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97" name="Google Shape;697;p76"/>
          <p:cNvGrpSpPr/>
          <p:nvPr/>
        </p:nvGrpSpPr>
        <p:grpSpPr>
          <a:xfrm>
            <a:off x="4497269" y="1836746"/>
            <a:ext cx="2783800" cy="1870501"/>
            <a:chOff x="4497269" y="1836746"/>
            <a:chExt cx="2783800" cy="1870501"/>
          </a:xfrm>
        </p:grpSpPr>
        <p:sp>
          <p:nvSpPr>
            <p:cNvPr id="698" name="Google Shape;698;p76"/>
            <p:cNvSpPr/>
            <p:nvPr/>
          </p:nvSpPr>
          <p:spPr>
            <a:xfrm rot="-9241963">
              <a:off x="4456081" y="2186656"/>
              <a:ext cx="1671775" cy="132079"/>
            </a:xfrm>
            <a:prstGeom prst="rightArrow">
              <a:avLst>
                <a:gd fmla="val 20651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9" name="Google Shape;699;p76"/>
            <p:cNvSpPr/>
            <p:nvPr/>
          </p:nvSpPr>
          <p:spPr>
            <a:xfrm rot="8978078">
              <a:off x="4508153" y="3180193"/>
              <a:ext cx="1635568" cy="134308"/>
            </a:xfrm>
            <a:prstGeom prst="rightArrow">
              <a:avLst>
                <a:gd fmla="val 20651" name="adj1"/>
                <a:gd fmla="val 50000" name="adj2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H:\pelican\volume03\ws\ugf\bioinfo\Users\Bastien\Presentations\2017\20170411_IFSBM\smil_happy.jpeg" id="700" name="Google Shape;700;p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21400" y="2247900"/>
              <a:ext cx="1159669" cy="7453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1" name="Google Shape;701;p76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Centralization </a:t>
            </a:r>
            <a:r>
              <a:rPr lang="fr"/>
              <a:t>: An </a:t>
            </a:r>
            <a:r>
              <a:rPr lang="fr"/>
              <a:t>Easy</a:t>
            </a:r>
            <a:r>
              <a:rPr lang="fr"/>
              <a:t> Synthetic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7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77"/>
          <p:cNvPicPr preferRelativeResize="0"/>
          <p:nvPr/>
        </p:nvPicPr>
        <p:blipFill rotWithShape="1">
          <a:blip r:embed="rId3">
            <a:alphaModFix/>
          </a:blip>
          <a:srcRect b="4639" l="0" r="0" t="5448"/>
          <a:stretch/>
        </p:blipFill>
        <p:spPr>
          <a:xfrm>
            <a:off x="611187" y="3165872"/>
            <a:ext cx="8247064" cy="140374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08" name="Google Shape;708;p77"/>
          <p:cNvSpPr txBox="1"/>
          <p:nvPr/>
        </p:nvSpPr>
        <p:spPr>
          <a:xfrm rot="-5400000">
            <a:off x="-69425" y="3901668"/>
            <a:ext cx="988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i="1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Log2(ratio)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7"/>
          <p:cNvSpPr txBox="1"/>
          <p:nvPr/>
        </p:nvSpPr>
        <p:spPr>
          <a:xfrm>
            <a:off x="3851275" y="4744640"/>
            <a:ext cx="165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Chromosomes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ugf\My Documents\My Pictures\temp.PNG" id="710" name="Google Shape;710;p77"/>
          <p:cNvPicPr preferRelativeResize="0"/>
          <p:nvPr/>
        </p:nvPicPr>
        <p:blipFill rotWithShape="1">
          <a:blip r:embed="rId4">
            <a:alphaModFix/>
          </a:blip>
          <a:srcRect b="0" l="0" r="0" t="92970"/>
          <a:stretch/>
        </p:blipFill>
        <p:spPr>
          <a:xfrm>
            <a:off x="598487" y="4569619"/>
            <a:ext cx="8269287" cy="1690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711" name="Google Shape;711;p77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712" name="Google Shape;712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77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77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715" name="Google Shape;715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77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:\pelican\volume03\ws\ugf\bioinfo\Users\Bastien\Presentations\2017\20170411_IFSBM\smil_lost.jpeg" id="717" name="Google Shape;717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0771" y="786650"/>
            <a:ext cx="2204200" cy="22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7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Centralization : A Real-life Cancer Example</a:t>
            </a:r>
            <a:endParaRPr/>
          </a:p>
        </p:txBody>
      </p:sp>
      <p:pic>
        <p:nvPicPr>
          <p:cNvPr id="719" name="Google Shape;719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6237" y="1221581"/>
            <a:ext cx="2879725" cy="14585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20" name="Google Shape;720;p77"/>
          <p:cNvSpPr txBox="1"/>
          <p:nvPr/>
        </p:nvSpPr>
        <p:spPr>
          <a:xfrm rot="-5400000">
            <a:off x="2222874" y="1865352"/>
            <a:ext cx="988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Density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77"/>
          <p:cNvSpPr txBox="1"/>
          <p:nvPr/>
        </p:nvSpPr>
        <p:spPr>
          <a:xfrm>
            <a:off x="3759200" y="2733675"/>
            <a:ext cx="1317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Log2(ratio)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77"/>
          <p:cNvSpPr txBox="1"/>
          <p:nvPr/>
        </p:nvSpPr>
        <p:spPr>
          <a:xfrm>
            <a:off x="3203575" y="1856184"/>
            <a:ext cx="3603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b="1" i="0" lang="f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7"/>
          <p:cNvSpPr txBox="1"/>
          <p:nvPr/>
        </p:nvSpPr>
        <p:spPr>
          <a:xfrm>
            <a:off x="3851275" y="1221581"/>
            <a:ext cx="360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i="0" lang="fr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7"/>
          <p:cNvSpPr txBox="1"/>
          <p:nvPr/>
        </p:nvSpPr>
        <p:spPr>
          <a:xfrm>
            <a:off x="4716462" y="1221581"/>
            <a:ext cx="360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i="0" lang="fr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77"/>
          <p:cNvSpPr txBox="1"/>
          <p:nvPr/>
        </p:nvSpPr>
        <p:spPr>
          <a:xfrm>
            <a:off x="4932362" y="2193131"/>
            <a:ext cx="360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b="1" i="0" lang="f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77"/>
          <p:cNvSpPr txBox="1"/>
          <p:nvPr/>
        </p:nvSpPr>
        <p:spPr>
          <a:xfrm>
            <a:off x="5364162" y="2301478"/>
            <a:ext cx="3603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None/>
            </a:pPr>
            <a:r>
              <a:rPr b="1" i="0" lang="f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77"/>
          <p:cNvSpPr txBox="1"/>
          <p:nvPr/>
        </p:nvSpPr>
        <p:spPr>
          <a:xfrm>
            <a:off x="3679825" y="922734"/>
            <a:ext cx="1566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1" lang="fr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L2R</a:t>
            </a:r>
            <a:r>
              <a:rPr b="1" i="1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distribution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311700" y="770651"/>
            <a:ext cx="8520600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8769" lvl="0" marL="438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●"/>
            </a:pPr>
            <a:r>
              <a:rPr lang="fr"/>
              <a:t>"</a:t>
            </a:r>
            <a:r>
              <a:rPr b="1" lang="fr"/>
              <a:t>CNV</a:t>
            </a:r>
            <a:r>
              <a:rPr lang="fr"/>
              <a:t>" (Copy Number Variation) includes :</a:t>
            </a:r>
            <a:endParaRPr/>
          </a:p>
          <a:p>
            <a:pPr indent="-330835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○"/>
            </a:pPr>
            <a:r>
              <a:rPr lang="fr"/>
              <a:t>"</a:t>
            </a:r>
            <a:r>
              <a:rPr b="1" lang="fr"/>
              <a:t>CNA</a:t>
            </a:r>
            <a:r>
              <a:rPr lang="fr"/>
              <a:t>" :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■"/>
            </a:pPr>
            <a:r>
              <a:rPr lang="fr"/>
              <a:t>Copy Number </a:t>
            </a:r>
            <a:r>
              <a:rPr b="1" i="1" lang="fr"/>
              <a:t>Anomaly</a:t>
            </a:r>
            <a:endParaRPr b="1" i="1"/>
          </a:p>
          <a:p>
            <a: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■"/>
            </a:pPr>
            <a:r>
              <a:rPr lang="fr"/>
              <a:t>Copy Number </a:t>
            </a:r>
            <a:r>
              <a:rPr b="1" i="1" lang="fr"/>
              <a:t>Alteration</a:t>
            </a:r>
            <a:endParaRPr b="1" i="1"/>
          </a:p>
          <a:p>
            <a: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■"/>
            </a:pPr>
            <a:r>
              <a:rPr lang="fr"/>
              <a:t>Copy Number </a:t>
            </a:r>
            <a:r>
              <a:rPr b="1" i="1" lang="fr"/>
              <a:t>Aberration</a:t>
            </a:r>
            <a:endParaRPr b="1" i="1"/>
          </a:p>
          <a:p>
            <a: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■"/>
            </a:pPr>
            <a:r>
              <a:rPr lang="fr"/>
              <a:t>Copy Number </a:t>
            </a:r>
            <a:r>
              <a:rPr b="1" i="1" lang="fr"/>
              <a:t>Abnormality</a:t>
            </a:r>
            <a:endParaRPr b="1" i="1"/>
          </a:p>
          <a:p>
            <a:pPr indent="-330835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60"/>
              <a:buChar char="○"/>
            </a:pPr>
            <a:r>
              <a:rPr lang="fr"/>
              <a:t>Large-scale (&gt; 1Kb) polymorphisms (often called … "CNV")</a:t>
            </a:r>
            <a:endParaRPr/>
          </a:p>
        </p:txBody>
      </p:sp>
      <p:sp>
        <p:nvSpPr>
          <p:cNvPr id="219" name="Google Shape;219;p4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A bit of 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8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78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734" name="Google Shape;734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78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6" name="Google Shape;736;p78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737" name="Google Shape;737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78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78"/>
          <p:cNvSpPr txBox="1"/>
          <p:nvPr/>
        </p:nvSpPr>
        <p:spPr>
          <a:xfrm>
            <a:off x="971550" y="3382262"/>
            <a:ext cx="309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1" lang="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8"/>
          <p:cNvSpPr txBox="1"/>
          <p:nvPr/>
        </p:nvSpPr>
        <p:spPr>
          <a:xfrm>
            <a:off x="5508625" y="3382262"/>
            <a:ext cx="309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1" lang="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3947" y="3332638"/>
            <a:ext cx="1813366" cy="181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8"/>
          <p:cNvPicPr preferRelativeResize="0"/>
          <p:nvPr/>
        </p:nvPicPr>
        <p:blipFill rotWithShape="1">
          <a:blip r:embed="rId6">
            <a:alphaModFix/>
          </a:blip>
          <a:srcRect b="23986" l="12955" r="16213" t="33930"/>
          <a:stretch/>
        </p:blipFill>
        <p:spPr>
          <a:xfrm>
            <a:off x="63407" y="1167143"/>
            <a:ext cx="9001118" cy="2260202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8"/>
          <p:cNvSpPr txBox="1"/>
          <p:nvPr>
            <p:ph type="title"/>
          </p:nvPr>
        </p:nvSpPr>
        <p:spPr>
          <a:xfrm>
            <a:off x="311700" y="2801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Centralization : Centrality / Density Trade-off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9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 : Normalization &amp; Centralization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749" name="Google Shape;749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0" name="Google Shape;750;p79"/>
          <p:cNvSpPr txBox="1"/>
          <p:nvPr>
            <p:ph idx="1" type="body"/>
          </p:nvPr>
        </p:nvSpPr>
        <p:spPr>
          <a:xfrm>
            <a:off x="311700" y="770650"/>
            <a:ext cx="8634000" cy="23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binned data you generated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~/tp_cna/RESULTS/REDUX/A18R.RDX/A18R.RDX_hs37d5_b50_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binned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Precomputed </a:t>
            </a:r>
            <a:r>
              <a:rPr b="1" lang="fr">
                <a:solidFill>
                  <a:schemeClr val="dk1"/>
                </a:solidFill>
              </a:rPr>
              <a:t>GC% </a:t>
            </a:r>
            <a:r>
              <a:rPr lang="fr">
                <a:solidFill>
                  <a:schemeClr val="dk1"/>
                </a:solidFill>
              </a:rPr>
              <a:t>tracks from the BINpack 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tp_cna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/RESOURCES/REDUX/SSCREp_RDX_b50.</a:t>
            </a: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GC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.rda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Precomputed “</a:t>
            </a:r>
            <a:r>
              <a:rPr b="1" lang="fr">
                <a:solidFill>
                  <a:schemeClr val="dk1"/>
                </a:solidFill>
              </a:rPr>
              <a:t>Wave</a:t>
            </a:r>
            <a:r>
              <a:rPr lang="fr">
                <a:solidFill>
                  <a:schemeClr val="dk1"/>
                </a:solidFill>
              </a:rPr>
              <a:t>” tracks from public datasets 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tp_cna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/RESOURCES/REDUX/SSCREp_RDX_b50.</a:t>
            </a: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Wave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.rda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9"/>
          <p:cNvSpPr txBox="1"/>
          <p:nvPr/>
        </p:nvSpPr>
        <p:spPr>
          <a:xfrm>
            <a:off x="279325" y="47518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?WES.Normalize.ff	?WES.Normalize</a:t>
            </a:r>
            <a:endParaRPr b="1" i="1">
              <a:solidFill>
                <a:srgbClr val="FF0000"/>
              </a:solidFill>
            </a:endParaRPr>
          </a:p>
        </p:txBody>
      </p:sp>
      <p:grpSp>
        <p:nvGrpSpPr>
          <p:cNvPr id="752" name="Google Shape;752;p79"/>
          <p:cNvGrpSpPr/>
          <p:nvPr/>
        </p:nvGrpSpPr>
        <p:grpSpPr>
          <a:xfrm>
            <a:off x="156250" y="3087432"/>
            <a:ext cx="9204850" cy="1782900"/>
            <a:chOff x="156250" y="3087432"/>
            <a:chExt cx="9204850" cy="1782900"/>
          </a:xfrm>
        </p:grpSpPr>
        <p:sp>
          <p:nvSpPr>
            <p:cNvPr id="753" name="Google Shape;753;p79"/>
            <p:cNvSpPr/>
            <p:nvPr/>
          </p:nvSpPr>
          <p:spPr>
            <a:xfrm>
              <a:off x="156250" y="3141550"/>
              <a:ext cx="8847300" cy="1597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700000" dist="3810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9"/>
            <p:cNvSpPr txBox="1"/>
            <p:nvPr/>
          </p:nvSpPr>
          <p:spPr>
            <a:xfrm>
              <a:off x="272000" y="3087432"/>
              <a:ext cx="9089100" cy="17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WES.Normalize.ff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BIN.RDS.file 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A18R.RDX/A18R.RDX_hs37d5_b50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_binned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.RDS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BINpack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~/tp_cna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/RESOURCES/REDUX/SSCREp_RDX_b50.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GC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.rda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wave.rda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~/tp_cna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/RESOURCES/REDUX/SSCREp_RDX_b50.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Wave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.rda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9900FF"/>
                  </a:solidFill>
                  <a:latin typeface="Consolas"/>
                  <a:ea typeface="Consolas"/>
                  <a:cs typeface="Consolas"/>
                  <a:sym typeface="Consolas"/>
                </a:rPr>
                <a:t>wave.renorm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system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tree -sh</a:t>
              </a:r>
              <a:r>
                <a:rPr lang="fr" sz="1600">
                  <a:solidFill>
                    <a:srgbClr val="0000FF"/>
                  </a:solidFill>
                </a:rPr>
                <a:t>"</a:t>
              </a:r>
              <a:r>
                <a:rPr lang="fr" sz="16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0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Outputs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0" name="Google Shape;760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61" name="Google Shape;76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99" y="836825"/>
            <a:ext cx="8584152" cy="4240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80"/>
          <p:cNvGrpSpPr/>
          <p:nvPr/>
        </p:nvGrpSpPr>
        <p:grpSpPr>
          <a:xfrm>
            <a:off x="5724533" y="127764"/>
            <a:ext cx="3311196" cy="1087025"/>
            <a:chOff x="2367624" y="1743075"/>
            <a:chExt cx="3985551" cy="1504950"/>
          </a:xfrm>
        </p:grpSpPr>
        <p:pic>
          <p:nvPicPr>
            <p:cNvPr id="763" name="Google Shape;763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6025" y="1743075"/>
              <a:ext cx="3867150" cy="1504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80"/>
            <p:cNvSpPr/>
            <p:nvPr/>
          </p:nvSpPr>
          <p:spPr>
            <a:xfrm rot="-5394892">
              <a:off x="2536374" y="2566686"/>
              <a:ext cx="201900" cy="539100"/>
            </a:xfrm>
            <a:prstGeom prst="downArrow">
              <a:avLst>
                <a:gd fmla="val 50000" name="adj1"/>
                <a:gd fmla="val 133821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0"/>
            <p:cNvSpPr/>
            <p:nvPr/>
          </p:nvSpPr>
          <p:spPr>
            <a:xfrm rot="-5394892">
              <a:off x="2536374" y="2048260"/>
              <a:ext cx="201900" cy="539100"/>
            </a:xfrm>
            <a:prstGeom prst="downArrow">
              <a:avLst>
                <a:gd fmla="val 50000" name="adj1"/>
                <a:gd fmla="val 133821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Segmentation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From numerous, noisy, and punctual local measures to limited, denoised and larger genomic intervals</a:t>
            </a:r>
            <a:endParaRPr sz="2200"/>
          </a:p>
        </p:txBody>
      </p:sp>
      <p:sp>
        <p:nvSpPr>
          <p:cNvPr id="771" name="Google Shape;771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Segmentation (and calling)</a:t>
            </a:r>
            <a:endParaRPr b="1"/>
          </a:p>
        </p:txBody>
      </p:sp>
      <p:sp>
        <p:nvSpPr>
          <p:cNvPr id="777" name="Google Shape;777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8" name="Google Shape;778;p82"/>
          <p:cNvSpPr txBox="1"/>
          <p:nvPr>
            <p:ph idx="1" type="body"/>
          </p:nvPr>
        </p:nvSpPr>
        <p:spPr>
          <a:xfrm>
            <a:off x="311700" y="694450"/>
            <a:ext cx="8520600" cy="17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rgbClr val="FF0000"/>
                </a:solidFill>
              </a:rPr>
              <a:t>Segmentation</a:t>
            </a:r>
            <a:r>
              <a:rPr lang="fr">
                <a:solidFill>
                  <a:schemeClr val="dk1"/>
                </a:solidFill>
              </a:rPr>
              <a:t> = longitudinal data reduction</a:t>
            </a:r>
            <a:endParaRPr>
              <a:solidFill>
                <a:srgbClr val="CC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From numerous, punctual, noisy, technical </a:t>
            </a:r>
            <a:r>
              <a:rPr b="1" lang="fr" sz="1800"/>
              <a:t>measures</a:t>
            </a:r>
            <a:r>
              <a:rPr lang="fr" sz="1800"/>
              <a:t> (bins) ...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… to limited, continuous </a:t>
            </a:r>
            <a:r>
              <a:rPr b="1" lang="fr" sz="1800"/>
              <a:t>intervals</a:t>
            </a:r>
            <a:r>
              <a:rPr lang="fr" sz="1800"/>
              <a:t> with a single value and closer to the biological reality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solidFill>
                  <a:srgbClr val="FF0000"/>
                </a:solidFill>
              </a:rPr>
              <a:t>Calling</a:t>
            </a:r>
            <a:r>
              <a:rPr lang="fr"/>
              <a:t> = defining the limits of normality</a:t>
            </a:r>
            <a:endParaRPr sz="1800"/>
          </a:p>
        </p:txBody>
      </p:sp>
      <p:grpSp>
        <p:nvGrpSpPr>
          <p:cNvPr id="779" name="Google Shape;779;p82"/>
          <p:cNvGrpSpPr/>
          <p:nvPr/>
        </p:nvGrpSpPr>
        <p:grpSpPr>
          <a:xfrm>
            <a:off x="563899" y="2431997"/>
            <a:ext cx="7854765" cy="2700706"/>
            <a:chOff x="563901" y="2245000"/>
            <a:chExt cx="7854765" cy="2887837"/>
          </a:xfrm>
        </p:grpSpPr>
        <p:pic>
          <p:nvPicPr>
            <p:cNvPr descr="J:\bioinfo\Users\Bastien\Presentations\2015\IFSBM\profraw.png" id="780" name="Google Shape;780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6167" y="2245000"/>
              <a:ext cx="3077604" cy="251868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descr="J:\bioinfo\Users\Bastien\Presentations\2015\IFSBM\profseg.png" id="781" name="Google Shape;781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72944" y="2245000"/>
              <a:ext cx="3022404" cy="2514087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782" name="Google Shape;782;p82"/>
            <p:cNvCxnSpPr/>
            <p:nvPr/>
          </p:nvCxnSpPr>
          <p:spPr>
            <a:xfrm>
              <a:off x="1635452" y="3433329"/>
              <a:ext cx="2730900" cy="0"/>
            </a:xfrm>
            <a:prstGeom prst="straightConnector1">
              <a:avLst/>
            </a:prstGeom>
            <a:noFill/>
            <a:ln cap="rnd" cmpd="sng" w="19050">
              <a:solidFill>
                <a:srgbClr val="000000"/>
              </a:solidFill>
              <a:prstDash val="dot"/>
              <a:miter lim="800000"/>
              <a:headEnd len="med" w="med" type="none"/>
              <a:tailEnd len="med" w="med" type="none"/>
            </a:ln>
          </p:spPr>
        </p:cxnSp>
        <p:sp>
          <p:nvSpPr>
            <p:cNvPr id="783" name="Google Shape;783;p82"/>
            <p:cNvSpPr txBox="1"/>
            <p:nvPr/>
          </p:nvSpPr>
          <p:spPr>
            <a:xfrm>
              <a:off x="563901" y="4857137"/>
              <a:ext cx="40299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0000FF"/>
                  </a:solidFill>
                </a:rPr>
                <a:t>M = 100</a:t>
              </a:r>
              <a:endParaRPr b="1">
                <a:solidFill>
                  <a:srgbClr val="0000FF"/>
                </a:solidFill>
              </a:endParaRPr>
            </a:p>
          </p:txBody>
        </p:sp>
        <p:sp>
          <p:nvSpPr>
            <p:cNvPr id="784" name="Google Shape;784;p82"/>
            <p:cNvSpPr txBox="1"/>
            <p:nvPr/>
          </p:nvSpPr>
          <p:spPr>
            <a:xfrm>
              <a:off x="4388766" y="4857137"/>
              <a:ext cx="4029900" cy="27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FF0000"/>
                  </a:solidFill>
                </a:rPr>
                <a:t>S = 4</a:t>
              </a: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785" name="Google Shape;785;p82"/>
            <p:cNvCxnSpPr/>
            <p:nvPr/>
          </p:nvCxnSpPr>
          <p:spPr>
            <a:xfrm>
              <a:off x="5097263" y="3425456"/>
              <a:ext cx="2730900" cy="0"/>
            </a:xfrm>
            <a:prstGeom prst="straightConnector1">
              <a:avLst/>
            </a:prstGeom>
            <a:noFill/>
            <a:ln cap="rnd" cmpd="sng" w="19050">
              <a:solidFill>
                <a:srgbClr val="000000"/>
              </a:solidFill>
              <a:prstDash val="dot"/>
              <a:miter lim="800000"/>
              <a:headEnd len="med" w="med" type="none"/>
              <a:tailEnd len="med" w="med" type="none"/>
            </a:ln>
          </p:spPr>
        </p:cxnSp>
        <p:sp>
          <p:nvSpPr>
            <p:cNvPr id="786" name="Google Shape;786;p82"/>
            <p:cNvSpPr/>
            <p:nvPr/>
          </p:nvSpPr>
          <p:spPr>
            <a:xfrm rot="-5400000">
              <a:off x="4572859" y="3112380"/>
              <a:ext cx="212700" cy="6261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7" name="Google Shape;787;p82"/>
            <p:cNvCxnSpPr/>
            <p:nvPr/>
          </p:nvCxnSpPr>
          <p:spPr>
            <a:xfrm>
              <a:off x="5097263" y="3319140"/>
              <a:ext cx="2730900" cy="0"/>
            </a:xfrm>
            <a:prstGeom prst="straightConnector1">
              <a:avLst/>
            </a:prstGeom>
            <a:noFill/>
            <a:ln cap="rnd" cmpd="sng" w="28575">
              <a:solidFill>
                <a:schemeClr val="accent1"/>
              </a:solidFill>
              <a:prstDash val="dash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88" name="Google Shape;788;p82"/>
            <p:cNvCxnSpPr/>
            <p:nvPr/>
          </p:nvCxnSpPr>
          <p:spPr>
            <a:xfrm>
              <a:off x="5097263" y="3531772"/>
              <a:ext cx="2730900" cy="0"/>
            </a:xfrm>
            <a:prstGeom prst="straightConnector1">
              <a:avLst/>
            </a:prstGeom>
            <a:noFill/>
            <a:ln cap="rnd" cmpd="sng" w="28575">
              <a:solidFill>
                <a:srgbClr val="00FFFF"/>
              </a:solidFill>
              <a:prstDash val="dash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Segmentation : Numerous Tools Available ... </a:t>
            </a:r>
            <a:endParaRPr/>
          </a:p>
        </p:txBody>
      </p:sp>
      <p:sp>
        <p:nvSpPr>
          <p:cNvPr id="794" name="Google Shape;794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95" name="Google Shape;79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025" y="875475"/>
            <a:ext cx="6017400" cy="242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96" name="Google Shape;79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200" y="3422675"/>
            <a:ext cx="3899100" cy="13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204" y="3422675"/>
            <a:ext cx="2734969" cy="14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88175" y="3716600"/>
            <a:ext cx="9063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Duan et al.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Plos One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2013</a:t>
            </a:r>
            <a:endParaRPr i="1" sz="1000"/>
          </a:p>
        </p:txBody>
      </p:sp>
      <p:sp>
        <p:nvSpPr>
          <p:cNvPr id="799" name="Google Shape;799;p83"/>
          <p:cNvSpPr txBox="1"/>
          <p:nvPr/>
        </p:nvSpPr>
        <p:spPr>
          <a:xfrm>
            <a:off x="7764175" y="3716600"/>
            <a:ext cx="1379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Zare</a:t>
            </a:r>
            <a:r>
              <a:rPr i="1" lang="fr" sz="1000"/>
              <a:t> et al.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BMC Bioinformatics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2017</a:t>
            </a:r>
            <a:endParaRPr i="1" sz="1000"/>
          </a:p>
        </p:txBody>
      </p:sp>
      <p:sp>
        <p:nvSpPr>
          <p:cNvPr id="800" name="Google Shape;800;p83"/>
          <p:cNvSpPr txBox="1"/>
          <p:nvPr/>
        </p:nvSpPr>
        <p:spPr>
          <a:xfrm>
            <a:off x="6745275" y="4693260"/>
            <a:ext cx="818100" cy="2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/>
              <a:t>Loss</a:t>
            </a:r>
            <a:endParaRPr b="1" i="1" sz="1000"/>
          </a:p>
        </p:txBody>
      </p:sp>
      <p:sp>
        <p:nvSpPr>
          <p:cNvPr id="801" name="Google Shape;801;p83"/>
          <p:cNvSpPr txBox="1"/>
          <p:nvPr/>
        </p:nvSpPr>
        <p:spPr>
          <a:xfrm>
            <a:off x="5275697" y="4693260"/>
            <a:ext cx="818100" cy="2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/>
              <a:t>Gain</a:t>
            </a:r>
            <a:endParaRPr b="1" i="1" sz="1000"/>
          </a:p>
        </p:txBody>
      </p:sp>
      <p:sp>
        <p:nvSpPr>
          <p:cNvPr id="802" name="Google Shape;802;p83"/>
          <p:cNvSpPr txBox="1"/>
          <p:nvPr/>
        </p:nvSpPr>
        <p:spPr>
          <a:xfrm>
            <a:off x="65175" y="4743850"/>
            <a:ext cx="54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latin typeface="Trebuchet MS"/>
                <a:ea typeface="Trebuchet MS"/>
                <a:cs typeface="Trebuchet MS"/>
                <a:sym typeface="Trebuchet MS"/>
              </a:rPr>
              <a:t>… and a very poor consensus</a:t>
            </a:r>
            <a:endParaRPr b="1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>
            <p:ph type="title"/>
          </p:nvPr>
        </p:nvSpPr>
        <p:spPr>
          <a:xfrm>
            <a:off x="311700" y="127775"/>
            <a:ext cx="9220200" cy="10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Segmentation and calling </a:t>
            </a:r>
            <a:r>
              <a:rPr b="1" lang="fr">
                <a:solidFill>
                  <a:srgbClr val="FF9900"/>
                </a:solidFill>
              </a:rPr>
              <a:t>[ASCAT]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9" name="Google Shape;809;p84"/>
          <p:cNvSpPr/>
          <p:nvPr/>
        </p:nvSpPr>
        <p:spPr>
          <a:xfrm>
            <a:off x="151300" y="3031400"/>
            <a:ext cx="8852400" cy="72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4"/>
          <p:cNvSpPr txBox="1"/>
          <p:nvPr>
            <p:ph idx="1" type="body"/>
          </p:nvPr>
        </p:nvSpPr>
        <p:spPr>
          <a:xfrm>
            <a:off x="397700" y="1151650"/>
            <a:ext cx="85206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normalized data RDS you generated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~/tp_cna/RESULTS/REDUX/A18R.RDX/A18R.RDX_hs37d5_b50_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/>
          </a:p>
        </p:txBody>
      </p:sp>
      <p:sp>
        <p:nvSpPr>
          <p:cNvPr id="811" name="Google Shape;811;p84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?Segment.ff	?Segment.ASCAT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812" name="Google Shape;812;p84"/>
          <p:cNvSpPr txBox="1"/>
          <p:nvPr>
            <p:ph idx="1" type="body"/>
          </p:nvPr>
        </p:nvSpPr>
        <p:spPr>
          <a:xfrm>
            <a:off x="229175" y="3010725"/>
            <a:ext cx="85206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Segment.ff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A18R.RDX/A18R.RDX_hs37d5_b50_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segmenter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smooth.k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nrf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10,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SER.pen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5)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 txBox="1"/>
          <p:nvPr>
            <p:ph type="title"/>
          </p:nvPr>
        </p:nvSpPr>
        <p:spPr>
          <a:xfrm>
            <a:off x="311700" y="12777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Outputs </a:t>
            </a:r>
            <a:r>
              <a:rPr b="1" lang="fr">
                <a:solidFill>
                  <a:srgbClr val="FF9900"/>
                </a:solidFill>
              </a:rPr>
              <a:t>[ASCAT]</a:t>
            </a:r>
            <a:endParaRPr/>
          </a:p>
        </p:txBody>
      </p:sp>
      <p:sp>
        <p:nvSpPr>
          <p:cNvPr id="818" name="Google Shape;818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19" name="Google Shape;8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825" y="1472788"/>
            <a:ext cx="38862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5"/>
          <p:cNvSpPr/>
          <p:nvPr/>
        </p:nvSpPr>
        <p:spPr>
          <a:xfrm rot="-5394892">
            <a:off x="2971113" y="2453051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6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event types !</a:t>
            </a:r>
            <a:endParaRPr sz="2200"/>
          </a:p>
        </p:txBody>
      </p:sp>
      <p:sp>
        <p:nvSpPr>
          <p:cNvPr id="826" name="Google Shape;826;p86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7" name="Google Shape;827;p86"/>
          <p:cNvGrpSpPr/>
          <p:nvPr/>
        </p:nvGrpSpPr>
        <p:grpSpPr>
          <a:xfrm>
            <a:off x="-1875" y="1356227"/>
            <a:ext cx="9144633" cy="3695385"/>
            <a:chOff x="444190" y="1771069"/>
            <a:chExt cx="8568809" cy="4629647"/>
          </a:xfrm>
        </p:grpSpPr>
        <p:pic>
          <p:nvPicPr>
            <p:cNvPr descr="H:\pelican\volume03\ws\ugf\bioinfo\Users\Bastien\Presentations\2017\20170411_IFSBM\M2173_K01_CSHD.ASPCF.png" id="828" name="Google Shape;828;p86"/>
            <p:cNvPicPr preferRelativeResize="0"/>
            <p:nvPr/>
          </p:nvPicPr>
          <p:blipFill rotWithShape="1">
            <a:blip r:embed="rId3">
              <a:alphaModFix/>
            </a:blip>
            <a:srcRect b="0" l="4787" r="1527" t="4415"/>
            <a:stretch/>
          </p:blipFill>
          <p:spPr>
            <a:xfrm>
              <a:off x="446361" y="1771069"/>
              <a:ext cx="8566638" cy="4629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86"/>
            <p:cNvSpPr/>
            <p:nvPr/>
          </p:nvSpPr>
          <p:spPr>
            <a:xfrm>
              <a:off x="444190" y="1773044"/>
              <a:ext cx="6783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6"/>
            <p:cNvSpPr/>
            <p:nvPr/>
          </p:nvSpPr>
          <p:spPr>
            <a:xfrm>
              <a:off x="1782336" y="1773044"/>
              <a:ext cx="20817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6"/>
            <p:cNvSpPr/>
            <p:nvPr/>
          </p:nvSpPr>
          <p:spPr>
            <a:xfrm>
              <a:off x="4114799" y="1773044"/>
              <a:ext cx="7899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6"/>
            <p:cNvSpPr/>
            <p:nvPr/>
          </p:nvSpPr>
          <p:spPr>
            <a:xfrm>
              <a:off x="5099823" y="1773044"/>
              <a:ext cx="5484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6"/>
            <p:cNvSpPr/>
            <p:nvPr/>
          </p:nvSpPr>
          <p:spPr>
            <a:xfrm>
              <a:off x="5750310" y="1773044"/>
              <a:ext cx="9756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6"/>
            <p:cNvSpPr/>
            <p:nvPr/>
          </p:nvSpPr>
          <p:spPr>
            <a:xfrm>
              <a:off x="6865432" y="1773039"/>
              <a:ext cx="12108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6"/>
            <p:cNvSpPr/>
            <p:nvPr/>
          </p:nvSpPr>
          <p:spPr>
            <a:xfrm>
              <a:off x="8201843" y="1773044"/>
              <a:ext cx="698700" cy="45441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p86"/>
          <p:cNvSpPr txBox="1"/>
          <p:nvPr/>
        </p:nvSpPr>
        <p:spPr>
          <a:xfrm>
            <a:off x="792549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86"/>
          <p:cNvSpPr txBox="1"/>
          <p:nvPr/>
        </p:nvSpPr>
        <p:spPr>
          <a:xfrm>
            <a:off x="3468841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86"/>
          <p:cNvSpPr txBox="1"/>
          <p:nvPr/>
        </p:nvSpPr>
        <p:spPr>
          <a:xfrm>
            <a:off x="4537500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86"/>
          <p:cNvSpPr txBox="1"/>
          <p:nvPr/>
        </p:nvSpPr>
        <p:spPr>
          <a:xfrm>
            <a:off x="5253036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86"/>
          <p:cNvSpPr txBox="1"/>
          <p:nvPr/>
        </p:nvSpPr>
        <p:spPr>
          <a:xfrm>
            <a:off x="6442500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7</a:t>
            </a:r>
            <a:endParaRPr b="1" i="0" sz="2800" u="none" cap="none" strike="noStrike">
              <a:solidFill>
                <a:srgbClr val="E66C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1" name="Google Shape;841;p86"/>
          <p:cNvSpPr txBox="1"/>
          <p:nvPr/>
        </p:nvSpPr>
        <p:spPr>
          <a:xfrm>
            <a:off x="7910744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6</a:t>
            </a:r>
            <a:endParaRPr/>
          </a:p>
        </p:txBody>
      </p:sp>
      <p:sp>
        <p:nvSpPr>
          <p:cNvPr id="842" name="Google Shape;842;p86"/>
          <p:cNvSpPr txBox="1"/>
          <p:nvPr/>
        </p:nvSpPr>
        <p:spPr>
          <a:xfrm>
            <a:off x="8700622" y="908969"/>
            <a:ext cx="630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endParaRPr/>
          </a:p>
        </p:txBody>
      </p:sp>
      <p:pic>
        <p:nvPicPr>
          <p:cNvPr id="843" name="Google Shape;8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7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849" name="Google Shape;849;p87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87"/>
          <p:cNvSpPr txBox="1"/>
          <p:nvPr/>
        </p:nvSpPr>
        <p:spPr>
          <a:xfrm>
            <a:off x="792553" y="908975"/>
            <a:ext cx="2499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1. chr2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87"/>
          <p:cNvGrpSpPr/>
          <p:nvPr/>
        </p:nvGrpSpPr>
        <p:grpSpPr>
          <a:xfrm>
            <a:off x="177679" y="1428406"/>
            <a:ext cx="8778784" cy="2744431"/>
            <a:chOff x="177675" y="1428375"/>
            <a:chExt cx="8463926" cy="2646000"/>
          </a:xfrm>
        </p:grpSpPr>
        <p:pic>
          <p:nvPicPr>
            <p:cNvPr id="853" name="Google Shape;853;p87"/>
            <p:cNvPicPr preferRelativeResize="0"/>
            <p:nvPr/>
          </p:nvPicPr>
          <p:blipFill rotWithShape="1">
            <a:blip r:embed="rId4">
              <a:alphaModFix/>
            </a:blip>
            <a:srcRect b="45980" l="0" r="3586" t="0"/>
            <a:stretch/>
          </p:blipFill>
          <p:spPr>
            <a:xfrm>
              <a:off x="177675" y="1439925"/>
              <a:ext cx="8463926" cy="263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87"/>
            <p:cNvSpPr/>
            <p:nvPr/>
          </p:nvSpPr>
          <p:spPr>
            <a:xfrm>
              <a:off x="486840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7"/>
            <p:cNvSpPr/>
            <p:nvPr/>
          </p:nvSpPr>
          <p:spPr>
            <a:xfrm>
              <a:off x="578280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7"/>
            <p:cNvSpPr/>
            <p:nvPr/>
          </p:nvSpPr>
          <p:spPr>
            <a:xfrm>
              <a:off x="678391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7"/>
            <p:cNvSpPr/>
            <p:nvPr/>
          </p:nvSpPr>
          <p:spPr>
            <a:xfrm>
              <a:off x="7708795" y="1428375"/>
              <a:ext cx="894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7"/>
            <p:cNvSpPr/>
            <p:nvPr/>
          </p:nvSpPr>
          <p:spPr>
            <a:xfrm>
              <a:off x="8349926" y="1428375"/>
              <a:ext cx="894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Copy Number Alterations (and Cancer)</a:t>
            </a:r>
            <a:endParaRPr/>
          </a:p>
        </p:txBody>
      </p:sp>
      <p:sp>
        <p:nvSpPr>
          <p:cNvPr id="226" name="Google Shape;226;p4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7" name="Google Shape;227;p43"/>
          <p:cNvPicPr preferRelativeResize="0"/>
          <p:nvPr/>
        </p:nvPicPr>
        <p:blipFill rotWithShape="1">
          <a:blip r:embed="rId3">
            <a:alphaModFix/>
          </a:blip>
          <a:srcRect b="0" l="0" r="59038" t="0"/>
          <a:stretch/>
        </p:blipFill>
        <p:spPr>
          <a:xfrm>
            <a:off x="147625" y="758500"/>
            <a:ext cx="5480300" cy="43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8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864" name="Google Shape;864;p88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88"/>
          <p:cNvSpPr txBox="1"/>
          <p:nvPr/>
        </p:nvSpPr>
        <p:spPr>
          <a:xfrm>
            <a:off x="792547" y="908975"/>
            <a:ext cx="5515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1. chr2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NORMALITY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88"/>
          <p:cNvGrpSpPr/>
          <p:nvPr/>
        </p:nvGrpSpPr>
        <p:grpSpPr>
          <a:xfrm>
            <a:off x="177679" y="1428406"/>
            <a:ext cx="8778784" cy="2744431"/>
            <a:chOff x="177675" y="1428375"/>
            <a:chExt cx="8463926" cy="2646000"/>
          </a:xfrm>
        </p:grpSpPr>
        <p:pic>
          <p:nvPicPr>
            <p:cNvPr id="868" name="Google Shape;868;p88"/>
            <p:cNvPicPr preferRelativeResize="0"/>
            <p:nvPr/>
          </p:nvPicPr>
          <p:blipFill rotWithShape="1">
            <a:blip r:embed="rId4">
              <a:alphaModFix/>
            </a:blip>
            <a:srcRect b="45980" l="0" r="3586" t="0"/>
            <a:stretch/>
          </p:blipFill>
          <p:spPr>
            <a:xfrm>
              <a:off x="177675" y="1439925"/>
              <a:ext cx="8463926" cy="263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88"/>
            <p:cNvSpPr/>
            <p:nvPr/>
          </p:nvSpPr>
          <p:spPr>
            <a:xfrm>
              <a:off x="486840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8"/>
            <p:cNvSpPr/>
            <p:nvPr/>
          </p:nvSpPr>
          <p:spPr>
            <a:xfrm>
              <a:off x="578280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8"/>
            <p:cNvSpPr/>
            <p:nvPr/>
          </p:nvSpPr>
          <p:spPr>
            <a:xfrm>
              <a:off x="6783910" y="1428375"/>
              <a:ext cx="315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8"/>
            <p:cNvSpPr/>
            <p:nvPr/>
          </p:nvSpPr>
          <p:spPr>
            <a:xfrm>
              <a:off x="7708795" y="1428375"/>
              <a:ext cx="894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8"/>
            <p:cNvSpPr/>
            <p:nvPr/>
          </p:nvSpPr>
          <p:spPr>
            <a:xfrm>
              <a:off x="8349926" y="1428375"/>
              <a:ext cx="894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9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879" name="Google Shape;879;p89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9"/>
          <p:cNvSpPr txBox="1"/>
          <p:nvPr/>
        </p:nvSpPr>
        <p:spPr>
          <a:xfrm>
            <a:off x="792547" y="908975"/>
            <a:ext cx="57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2. chr7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2" name="Google Shape;882;p89"/>
          <p:cNvGrpSpPr/>
          <p:nvPr/>
        </p:nvGrpSpPr>
        <p:grpSpPr>
          <a:xfrm>
            <a:off x="787276" y="1428379"/>
            <a:ext cx="7520826" cy="3492108"/>
            <a:chOff x="177675" y="1428375"/>
            <a:chExt cx="5643300" cy="2620326"/>
          </a:xfrm>
        </p:grpSpPr>
        <p:pic>
          <p:nvPicPr>
            <p:cNvPr id="883" name="Google Shape;883;p89"/>
            <p:cNvPicPr preferRelativeResize="0"/>
            <p:nvPr/>
          </p:nvPicPr>
          <p:blipFill rotWithShape="1">
            <a:blip r:embed="rId4">
              <a:alphaModFix/>
            </a:blip>
            <a:srcRect b="46271" l="0" r="35716" t="0"/>
            <a:stretch/>
          </p:blipFill>
          <p:spPr>
            <a:xfrm>
              <a:off x="177675" y="1428375"/>
              <a:ext cx="5643300" cy="2620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4" name="Google Shape;884;p89"/>
            <p:cNvSpPr/>
            <p:nvPr/>
          </p:nvSpPr>
          <p:spPr>
            <a:xfrm>
              <a:off x="3312850" y="1428375"/>
              <a:ext cx="25080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0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890" name="Google Shape;890;p90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90"/>
          <p:cNvSpPr txBox="1"/>
          <p:nvPr/>
        </p:nvSpPr>
        <p:spPr>
          <a:xfrm>
            <a:off x="792547" y="908975"/>
            <a:ext cx="57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2. chr7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GAIN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90"/>
          <p:cNvGrpSpPr/>
          <p:nvPr/>
        </p:nvGrpSpPr>
        <p:grpSpPr>
          <a:xfrm>
            <a:off x="787276" y="1428379"/>
            <a:ext cx="7520826" cy="3492108"/>
            <a:chOff x="177675" y="1428375"/>
            <a:chExt cx="5643300" cy="2620326"/>
          </a:xfrm>
        </p:grpSpPr>
        <p:pic>
          <p:nvPicPr>
            <p:cNvPr id="894" name="Google Shape;894;p90"/>
            <p:cNvPicPr preferRelativeResize="0"/>
            <p:nvPr/>
          </p:nvPicPr>
          <p:blipFill rotWithShape="1">
            <a:blip r:embed="rId4">
              <a:alphaModFix/>
            </a:blip>
            <a:srcRect b="46271" l="0" r="35716" t="0"/>
            <a:stretch/>
          </p:blipFill>
          <p:spPr>
            <a:xfrm>
              <a:off x="177675" y="1428375"/>
              <a:ext cx="5643300" cy="2620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90"/>
            <p:cNvSpPr/>
            <p:nvPr/>
          </p:nvSpPr>
          <p:spPr>
            <a:xfrm>
              <a:off x="3312850" y="1428375"/>
              <a:ext cx="2508000" cy="2620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1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01" name="Google Shape;901;p91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1"/>
          <p:cNvSpPr txBox="1"/>
          <p:nvPr/>
        </p:nvSpPr>
        <p:spPr>
          <a:xfrm>
            <a:off x="792553" y="908975"/>
            <a:ext cx="2877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3. chr11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91"/>
          <p:cNvGrpSpPr/>
          <p:nvPr/>
        </p:nvGrpSpPr>
        <p:grpSpPr>
          <a:xfrm>
            <a:off x="1360092" y="1428375"/>
            <a:ext cx="6285684" cy="3491992"/>
            <a:chOff x="177675" y="1428367"/>
            <a:chExt cx="4774904" cy="2652683"/>
          </a:xfrm>
        </p:grpSpPr>
        <p:pic>
          <p:nvPicPr>
            <p:cNvPr id="905" name="Google Shape;905;p91"/>
            <p:cNvPicPr preferRelativeResize="0"/>
            <p:nvPr/>
          </p:nvPicPr>
          <p:blipFill rotWithShape="1">
            <a:blip r:embed="rId4">
              <a:alphaModFix/>
            </a:blip>
            <a:srcRect b="45607" l="0" r="45607" t="0"/>
            <a:stretch/>
          </p:blipFill>
          <p:spPr>
            <a:xfrm>
              <a:off x="177675" y="1428375"/>
              <a:ext cx="4774801" cy="265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91"/>
            <p:cNvSpPr/>
            <p:nvPr/>
          </p:nvSpPr>
          <p:spPr>
            <a:xfrm>
              <a:off x="3178079" y="1428367"/>
              <a:ext cx="17745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1"/>
            <p:cNvSpPr/>
            <p:nvPr/>
          </p:nvSpPr>
          <p:spPr>
            <a:xfrm>
              <a:off x="364706" y="1428367"/>
              <a:ext cx="22944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1"/>
            <p:cNvSpPr/>
            <p:nvPr/>
          </p:nvSpPr>
          <p:spPr>
            <a:xfrm>
              <a:off x="2768981" y="1428375"/>
              <a:ext cx="1656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14" name="Google Shape;914;p92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92"/>
          <p:cNvSpPr txBox="1"/>
          <p:nvPr/>
        </p:nvSpPr>
        <p:spPr>
          <a:xfrm>
            <a:off x="792551" y="908975"/>
            <a:ext cx="6419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3. chr11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AMPLIFICATION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6" name="Google Shape;9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7" name="Google Shape;917;p92"/>
          <p:cNvGrpSpPr/>
          <p:nvPr/>
        </p:nvGrpSpPr>
        <p:grpSpPr>
          <a:xfrm>
            <a:off x="1360092" y="1428375"/>
            <a:ext cx="6285684" cy="3491992"/>
            <a:chOff x="177675" y="1428367"/>
            <a:chExt cx="4774904" cy="2652683"/>
          </a:xfrm>
        </p:grpSpPr>
        <p:pic>
          <p:nvPicPr>
            <p:cNvPr id="918" name="Google Shape;918;p92"/>
            <p:cNvPicPr preferRelativeResize="0"/>
            <p:nvPr/>
          </p:nvPicPr>
          <p:blipFill rotWithShape="1">
            <a:blip r:embed="rId4">
              <a:alphaModFix/>
            </a:blip>
            <a:srcRect b="45607" l="0" r="45607" t="0"/>
            <a:stretch/>
          </p:blipFill>
          <p:spPr>
            <a:xfrm>
              <a:off x="177675" y="1428375"/>
              <a:ext cx="4774801" cy="265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" name="Google Shape;919;p92"/>
            <p:cNvSpPr/>
            <p:nvPr/>
          </p:nvSpPr>
          <p:spPr>
            <a:xfrm>
              <a:off x="3178079" y="1428367"/>
              <a:ext cx="17745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2"/>
            <p:cNvSpPr/>
            <p:nvPr/>
          </p:nvSpPr>
          <p:spPr>
            <a:xfrm>
              <a:off x="364706" y="1428367"/>
              <a:ext cx="22944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2"/>
            <p:cNvSpPr/>
            <p:nvPr/>
          </p:nvSpPr>
          <p:spPr>
            <a:xfrm>
              <a:off x="2768981" y="1428375"/>
              <a:ext cx="165600" cy="26526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3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27" name="Google Shape;927;p93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93"/>
          <p:cNvSpPr txBox="1"/>
          <p:nvPr/>
        </p:nvSpPr>
        <p:spPr>
          <a:xfrm>
            <a:off x="792553" y="908975"/>
            <a:ext cx="2877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4. chr9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3"/>
          <p:cNvPicPr preferRelativeResize="0"/>
          <p:nvPr/>
        </p:nvPicPr>
        <p:blipFill rotWithShape="1">
          <a:blip r:embed="rId4">
            <a:alphaModFix/>
          </a:blip>
          <a:srcRect b="45595" l="0" r="43075" t="0"/>
          <a:stretch/>
        </p:blipFill>
        <p:spPr>
          <a:xfrm>
            <a:off x="1248675" y="1434875"/>
            <a:ext cx="6564810" cy="34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3"/>
          <p:cNvSpPr/>
          <p:nvPr/>
        </p:nvSpPr>
        <p:spPr>
          <a:xfrm>
            <a:off x="1463025" y="1428375"/>
            <a:ext cx="3016500" cy="3492000"/>
          </a:xfrm>
          <a:prstGeom prst="rect">
            <a:avLst/>
          </a:prstGeom>
          <a:solidFill>
            <a:srgbClr val="404040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4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37" name="Google Shape;937;p94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94"/>
          <p:cNvSpPr txBox="1"/>
          <p:nvPr/>
        </p:nvSpPr>
        <p:spPr>
          <a:xfrm>
            <a:off x="792546" y="908975"/>
            <a:ext cx="5810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4. chr9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LOSS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94"/>
          <p:cNvPicPr preferRelativeResize="0"/>
          <p:nvPr/>
        </p:nvPicPr>
        <p:blipFill rotWithShape="1">
          <a:blip r:embed="rId4">
            <a:alphaModFix/>
          </a:blip>
          <a:srcRect b="45595" l="0" r="43075" t="0"/>
          <a:stretch/>
        </p:blipFill>
        <p:spPr>
          <a:xfrm>
            <a:off x="1248675" y="1434875"/>
            <a:ext cx="6564810" cy="34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4"/>
          <p:cNvSpPr/>
          <p:nvPr/>
        </p:nvSpPr>
        <p:spPr>
          <a:xfrm>
            <a:off x="1463025" y="1428375"/>
            <a:ext cx="3016500" cy="3492000"/>
          </a:xfrm>
          <a:prstGeom prst="rect">
            <a:avLst/>
          </a:prstGeom>
          <a:solidFill>
            <a:srgbClr val="404040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47" name="Google Shape;947;p95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95"/>
          <p:cNvSpPr txBox="1"/>
          <p:nvPr/>
        </p:nvSpPr>
        <p:spPr>
          <a:xfrm>
            <a:off x="792553" y="908975"/>
            <a:ext cx="2877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5. chrY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5"/>
          <p:cNvPicPr preferRelativeResize="0"/>
          <p:nvPr/>
        </p:nvPicPr>
        <p:blipFill rotWithShape="1">
          <a:blip r:embed="rId4">
            <a:alphaModFix/>
          </a:blip>
          <a:srcRect b="45890" l="0" r="74927" t="0"/>
          <a:stretch/>
        </p:blipFill>
        <p:spPr>
          <a:xfrm>
            <a:off x="3124200" y="1434875"/>
            <a:ext cx="2907212" cy="34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5"/>
          <p:cNvSpPr/>
          <p:nvPr/>
        </p:nvSpPr>
        <p:spPr>
          <a:xfrm>
            <a:off x="4637175" y="1431675"/>
            <a:ext cx="1394100" cy="3492000"/>
          </a:xfrm>
          <a:prstGeom prst="rect">
            <a:avLst/>
          </a:prstGeom>
          <a:solidFill>
            <a:srgbClr val="404040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6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57" name="Google Shape;957;p96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96"/>
          <p:cNvSpPr txBox="1"/>
          <p:nvPr/>
        </p:nvSpPr>
        <p:spPr>
          <a:xfrm>
            <a:off x="792546" y="908975"/>
            <a:ext cx="6041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5. chrY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DELETION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96"/>
          <p:cNvPicPr preferRelativeResize="0"/>
          <p:nvPr/>
        </p:nvPicPr>
        <p:blipFill rotWithShape="1">
          <a:blip r:embed="rId4">
            <a:alphaModFix/>
          </a:blip>
          <a:srcRect b="45890" l="0" r="74927" t="0"/>
          <a:stretch/>
        </p:blipFill>
        <p:spPr>
          <a:xfrm>
            <a:off x="3124200" y="1434875"/>
            <a:ext cx="2907212" cy="34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6"/>
          <p:cNvSpPr/>
          <p:nvPr/>
        </p:nvSpPr>
        <p:spPr>
          <a:xfrm>
            <a:off x="4637175" y="1431675"/>
            <a:ext cx="1394100" cy="3492000"/>
          </a:xfrm>
          <a:prstGeom prst="rect">
            <a:avLst/>
          </a:prstGeom>
          <a:solidFill>
            <a:srgbClr val="404040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7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67" name="Google Shape;967;p97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97"/>
          <p:cNvSpPr txBox="1"/>
          <p:nvPr/>
        </p:nvSpPr>
        <p:spPr>
          <a:xfrm>
            <a:off x="792546" y="908975"/>
            <a:ext cx="6188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5. chr1/9/10/11/17/20</a:t>
            </a:r>
            <a:endParaRPr b="1" i="0" sz="2800" u="none" cap="none" strike="noStrike">
              <a:solidFill>
                <a:srgbClr val="E66C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7"/>
          <p:cNvPicPr preferRelativeResize="0"/>
          <p:nvPr/>
        </p:nvPicPr>
        <p:blipFill rotWithShape="1">
          <a:blip r:embed="rId4">
            <a:alphaModFix/>
          </a:blip>
          <a:srcRect b="0" l="28027" r="50956" t="0"/>
          <a:stretch/>
        </p:blipFill>
        <p:spPr>
          <a:xfrm>
            <a:off x="803524" y="1434875"/>
            <a:ext cx="1345326" cy="35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7"/>
          <p:cNvPicPr preferRelativeResize="0"/>
          <p:nvPr/>
        </p:nvPicPr>
        <p:blipFill rotWithShape="1">
          <a:blip r:embed="rId5">
            <a:alphaModFix/>
          </a:blip>
          <a:srcRect b="0" l="1689" r="92544" t="0"/>
          <a:stretch/>
        </p:blipFill>
        <p:spPr>
          <a:xfrm>
            <a:off x="2637575" y="1434875"/>
            <a:ext cx="367851" cy="35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7"/>
          <p:cNvPicPr preferRelativeResize="0"/>
          <p:nvPr/>
        </p:nvPicPr>
        <p:blipFill rotWithShape="1">
          <a:blip r:embed="rId6">
            <a:alphaModFix/>
          </a:blip>
          <a:srcRect b="0" l="47536" r="45542" t="0"/>
          <a:stretch/>
        </p:blipFill>
        <p:spPr>
          <a:xfrm>
            <a:off x="3446875" y="1434875"/>
            <a:ext cx="441426" cy="35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7"/>
          <p:cNvPicPr preferRelativeResize="0"/>
          <p:nvPr/>
        </p:nvPicPr>
        <p:blipFill rotWithShape="1">
          <a:blip r:embed="rId7">
            <a:alphaModFix/>
          </a:blip>
          <a:srcRect b="0" l="9022" r="83620" t="0"/>
          <a:stretch/>
        </p:blipFill>
        <p:spPr>
          <a:xfrm>
            <a:off x="4329750" y="1422400"/>
            <a:ext cx="485075" cy="35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97"/>
          <p:cNvPicPr preferRelativeResize="0"/>
          <p:nvPr/>
        </p:nvPicPr>
        <p:blipFill rotWithShape="1">
          <a:blip r:embed="rId8">
            <a:alphaModFix/>
          </a:blip>
          <a:srcRect b="0" l="14278" r="66514" t="0"/>
          <a:stretch/>
        </p:blipFill>
        <p:spPr>
          <a:xfrm>
            <a:off x="5213603" y="1434875"/>
            <a:ext cx="1205071" cy="348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97"/>
          <p:cNvPicPr preferRelativeResize="0"/>
          <p:nvPr/>
        </p:nvPicPr>
        <p:blipFill rotWithShape="1">
          <a:blip r:embed="rId9">
            <a:alphaModFix/>
          </a:blip>
          <a:srcRect b="0" l="6810" r="73192" t="0"/>
          <a:stretch/>
        </p:blipFill>
        <p:spPr>
          <a:xfrm>
            <a:off x="6846053" y="1434875"/>
            <a:ext cx="1254599" cy="34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Copy Number Alterations (and Cancer)</a:t>
            </a:r>
            <a:endParaRPr/>
          </a:p>
        </p:txBody>
      </p:sp>
      <p:sp>
        <p:nvSpPr>
          <p:cNvPr id="233" name="Google Shape;233;p4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4" name="Google Shape;234;p44"/>
          <p:cNvPicPr preferRelativeResize="0"/>
          <p:nvPr/>
        </p:nvPicPr>
        <p:blipFill rotWithShape="1">
          <a:blip r:embed="rId3">
            <a:alphaModFix/>
          </a:blip>
          <a:srcRect b="0" l="46314" r="0" t="0"/>
          <a:stretch/>
        </p:blipFill>
        <p:spPr>
          <a:xfrm>
            <a:off x="2843350" y="1189436"/>
            <a:ext cx="6153350" cy="369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 rotWithShape="1">
          <a:blip r:embed="rId3">
            <a:alphaModFix/>
          </a:blip>
          <a:srcRect b="0" l="0" r="59038" t="0"/>
          <a:stretch/>
        </p:blipFill>
        <p:spPr>
          <a:xfrm>
            <a:off x="147625" y="758500"/>
            <a:ext cx="2695725" cy="211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8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81" name="Google Shape;981;p98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98"/>
          <p:cNvSpPr txBox="1"/>
          <p:nvPr/>
        </p:nvSpPr>
        <p:spPr>
          <a:xfrm>
            <a:off x="792551" y="908975"/>
            <a:ext cx="8163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5. chr1/9/10/11/17/20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CHROMOPLEXY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98"/>
          <p:cNvPicPr preferRelativeResize="0"/>
          <p:nvPr/>
        </p:nvPicPr>
        <p:blipFill rotWithShape="1">
          <a:blip r:embed="rId4">
            <a:alphaModFix/>
          </a:blip>
          <a:srcRect b="0" l="28027" r="50956" t="0"/>
          <a:stretch/>
        </p:blipFill>
        <p:spPr>
          <a:xfrm>
            <a:off x="803524" y="1434875"/>
            <a:ext cx="1345326" cy="35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8"/>
          <p:cNvPicPr preferRelativeResize="0"/>
          <p:nvPr/>
        </p:nvPicPr>
        <p:blipFill rotWithShape="1">
          <a:blip r:embed="rId5">
            <a:alphaModFix/>
          </a:blip>
          <a:srcRect b="0" l="1689" r="92544" t="0"/>
          <a:stretch/>
        </p:blipFill>
        <p:spPr>
          <a:xfrm>
            <a:off x="2637575" y="1434875"/>
            <a:ext cx="367851" cy="35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98"/>
          <p:cNvPicPr preferRelativeResize="0"/>
          <p:nvPr/>
        </p:nvPicPr>
        <p:blipFill rotWithShape="1">
          <a:blip r:embed="rId6">
            <a:alphaModFix/>
          </a:blip>
          <a:srcRect b="0" l="47536" r="45542" t="0"/>
          <a:stretch/>
        </p:blipFill>
        <p:spPr>
          <a:xfrm>
            <a:off x="3446875" y="1434875"/>
            <a:ext cx="441426" cy="35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98"/>
          <p:cNvPicPr preferRelativeResize="0"/>
          <p:nvPr/>
        </p:nvPicPr>
        <p:blipFill rotWithShape="1">
          <a:blip r:embed="rId7">
            <a:alphaModFix/>
          </a:blip>
          <a:srcRect b="0" l="9022" r="83620" t="0"/>
          <a:stretch/>
        </p:blipFill>
        <p:spPr>
          <a:xfrm>
            <a:off x="4329750" y="1422400"/>
            <a:ext cx="485075" cy="35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98"/>
          <p:cNvPicPr preferRelativeResize="0"/>
          <p:nvPr/>
        </p:nvPicPr>
        <p:blipFill rotWithShape="1">
          <a:blip r:embed="rId8">
            <a:alphaModFix/>
          </a:blip>
          <a:srcRect b="0" l="14278" r="66514" t="0"/>
          <a:stretch/>
        </p:blipFill>
        <p:spPr>
          <a:xfrm>
            <a:off x="5213603" y="1434875"/>
            <a:ext cx="1205071" cy="348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98"/>
          <p:cNvPicPr preferRelativeResize="0"/>
          <p:nvPr/>
        </p:nvPicPr>
        <p:blipFill rotWithShape="1">
          <a:blip r:embed="rId9">
            <a:alphaModFix/>
          </a:blip>
          <a:srcRect b="0" l="6810" r="73192" t="0"/>
          <a:stretch/>
        </p:blipFill>
        <p:spPr>
          <a:xfrm>
            <a:off x="6846053" y="1434875"/>
            <a:ext cx="1254599" cy="34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9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995" name="Google Shape;995;p99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99"/>
          <p:cNvSpPr txBox="1"/>
          <p:nvPr/>
        </p:nvSpPr>
        <p:spPr>
          <a:xfrm>
            <a:off x="792551" y="908975"/>
            <a:ext cx="8163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7. chr3/7/14/22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7" name="Google Shape;99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8" name="Google Shape;998;p99"/>
          <p:cNvGrpSpPr/>
          <p:nvPr/>
        </p:nvGrpSpPr>
        <p:grpSpPr>
          <a:xfrm>
            <a:off x="5207352" y="1434875"/>
            <a:ext cx="903376" cy="3556224"/>
            <a:chOff x="3628172" y="1434875"/>
            <a:chExt cx="903376" cy="3556224"/>
          </a:xfrm>
        </p:grpSpPr>
        <p:pic>
          <p:nvPicPr>
            <p:cNvPr id="999" name="Google Shape;999;p99"/>
            <p:cNvPicPr preferRelativeResize="0"/>
            <p:nvPr/>
          </p:nvPicPr>
          <p:blipFill rotWithShape="1">
            <a:blip r:embed="rId4">
              <a:alphaModFix/>
            </a:blip>
            <a:srcRect b="0" l="8127" r="77759" t="0"/>
            <a:stretch/>
          </p:blipFill>
          <p:spPr>
            <a:xfrm>
              <a:off x="3628172" y="1434875"/>
              <a:ext cx="903376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99"/>
            <p:cNvSpPr/>
            <p:nvPr/>
          </p:nvSpPr>
          <p:spPr>
            <a:xfrm>
              <a:off x="4059124" y="1434875"/>
              <a:ext cx="4098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99"/>
          <p:cNvGrpSpPr/>
          <p:nvPr/>
        </p:nvGrpSpPr>
        <p:grpSpPr>
          <a:xfrm>
            <a:off x="6321450" y="1433075"/>
            <a:ext cx="2706300" cy="3558024"/>
            <a:chOff x="6321450" y="1433075"/>
            <a:chExt cx="2706300" cy="3558024"/>
          </a:xfrm>
        </p:grpSpPr>
        <p:pic>
          <p:nvPicPr>
            <p:cNvPr id="1002" name="Google Shape;1002;p99"/>
            <p:cNvPicPr preferRelativeResize="0"/>
            <p:nvPr/>
          </p:nvPicPr>
          <p:blipFill rotWithShape="1">
            <a:blip r:embed="rId5">
              <a:alphaModFix/>
            </a:blip>
            <a:srcRect b="0" l="57723" r="0" t="0"/>
            <a:stretch/>
          </p:blipFill>
          <p:spPr>
            <a:xfrm>
              <a:off x="6321450" y="1434875"/>
              <a:ext cx="2706274" cy="3556224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03" name="Google Shape;1003;p99"/>
            <p:cNvSpPr txBox="1"/>
            <p:nvPr/>
          </p:nvSpPr>
          <p:spPr>
            <a:xfrm>
              <a:off x="6321450" y="1433075"/>
              <a:ext cx="2706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fr">
                  <a:latin typeface="Trebuchet MS"/>
                  <a:ea typeface="Trebuchet MS"/>
                  <a:cs typeface="Trebuchet MS"/>
                  <a:sym typeface="Trebuchet MS"/>
                </a:rPr>
                <a:t>Part of chr1 for reference</a:t>
              </a:r>
              <a:endParaRPr b="1" i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04" name="Google Shape;1004;p99"/>
          <p:cNvGrpSpPr/>
          <p:nvPr/>
        </p:nvGrpSpPr>
        <p:grpSpPr>
          <a:xfrm>
            <a:off x="2926150" y="1434875"/>
            <a:ext cx="2162950" cy="3556225"/>
            <a:chOff x="182950" y="1434875"/>
            <a:chExt cx="2162950" cy="3556225"/>
          </a:xfrm>
        </p:grpSpPr>
        <p:pic>
          <p:nvPicPr>
            <p:cNvPr id="1005" name="Google Shape;1005;p99"/>
            <p:cNvPicPr preferRelativeResize="0"/>
            <p:nvPr/>
          </p:nvPicPr>
          <p:blipFill rotWithShape="1">
            <a:blip r:embed="rId6">
              <a:alphaModFix/>
            </a:blip>
            <a:srcRect b="0" l="10001" r="56208" t="0"/>
            <a:stretch/>
          </p:blipFill>
          <p:spPr>
            <a:xfrm>
              <a:off x="182950" y="1434875"/>
              <a:ext cx="2162950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99"/>
            <p:cNvSpPr/>
            <p:nvPr/>
          </p:nvSpPr>
          <p:spPr>
            <a:xfrm>
              <a:off x="182950" y="1434900"/>
              <a:ext cx="7335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99"/>
            <p:cNvSpPr/>
            <p:nvPr/>
          </p:nvSpPr>
          <p:spPr>
            <a:xfrm>
              <a:off x="2272325" y="1434900"/>
              <a:ext cx="735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99"/>
          <p:cNvGrpSpPr/>
          <p:nvPr/>
        </p:nvGrpSpPr>
        <p:grpSpPr>
          <a:xfrm>
            <a:off x="1418375" y="1433075"/>
            <a:ext cx="1380942" cy="3558025"/>
            <a:chOff x="1494575" y="1433075"/>
            <a:chExt cx="1380942" cy="3558025"/>
          </a:xfrm>
        </p:grpSpPr>
        <p:pic>
          <p:nvPicPr>
            <p:cNvPr id="1009" name="Google Shape;1009;p99"/>
            <p:cNvPicPr preferRelativeResize="0"/>
            <p:nvPr/>
          </p:nvPicPr>
          <p:blipFill rotWithShape="1">
            <a:blip r:embed="rId7">
              <a:alphaModFix/>
            </a:blip>
            <a:srcRect b="0" l="2091" r="76346" t="0"/>
            <a:stretch/>
          </p:blipFill>
          <p:spPr>
            <a:xfrm>
              <a:off x="1494575" y="1433075"/>
              <a:ext cx="1380942" cy="3558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99"/>
            <p:cNvSpPr/>
            <p:nvPr/>
          </p:nvSpPr>
          <p:spPr>
            <a:xfrm>
              <a:off x="2697550" y="1434900"/>
              <a:ext cx="1779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99"/>
          <p:cNvGrpSpPr/>
          <p:nvPr/>
        </p:nvGrpSpPr>
        <p:grpSpPr>
          <a:xfrm>
            <a:off x="175525" y="1434000"/>
            <a:ext cx="1114101" cy="3557099"/>
            <a:chOff x="327925" y="1434000"/>
            <a:chExt cx="1114101" cy="3557099"/>
          </a:xfrm>
        </p:grpSpPr>
        <p:pic>
          <p:nvPicPr>
            <p:cNvPr id="1012" name="Google Shape;1012;p99"/>
            <p:cNvPicPr preferRelativeResize="0"/>
            <p:nvPr/>
          </p:nvPicPr>
          <p:blipFill rotWithShape="1">
            <a:blip r:embed="rId8">
              <a:alphaModFix/>
            </a:blip>
            <a:srcRect b="0" l="33672" r="48923" t="0"/>
            <a:stretch/>
          </p:blipFill>
          <p:spPr>
            <a:xfrm>
              <a:off x="327925" y="1434875"/>
              <a:ext cx="1114101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3" name="Google Shape;1013;p99"/>
            <p:cNvSpPr/>
            <p:nvPr/>
          </p:nvSpPr>
          <p:spPr>
            <a:xfrm>
              <a:off x="327925" y="1434000"/>
              <a:ext cx="2313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700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0"/>
          <p:cNvSpPr txBox="1"/>
          <p:nvPr>
            <p:ph idx="4294967295" type="title"/>
          </p:nvPr>
        </p:nvSpPr>
        <p:spPr>
          <a:xfrm>
            <a:off x="1324875" y="42875"/>
            <a:ext cx="78174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3400">
                <a:solidFill>
                  <a:srgbClr val="0070C0"/>
                </a:solidFill>
              </a:rPr>
              <a:t>Name these putative event cases !</a:t>
            </a:r>
            <a:endParaRPr sz="2200"/>
          </a:p>
        </p:txBody>
      </p:sp>
      <p:sp>
        <p:nvSpPr>
          <p:cNvPr id="1019" name="Google Shape;1019;p100"/>
          <p:cNvSpPr txBox="1"/>
          <p:nvPr/>
        </p:nvSpPr>
        <p:spPr>
          <a:xfrm>
            <a:off x="8222785" y="4920476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00"/>
          <p:cNvSpPr txBox="1"/>
          <p:nvPr/>
        </p:nvSpPr>
        <p:spPr>
          <a:xfrm>
            <a:off x="792551" y="908975"/>
            <a:ext cx="8163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Verdana"/>
              <a:buNone/>
            </a:pPr>
            <a:r>
              <a:rPr b="1" lang="fr" sz="2800">
                <a:solidFill>
                  <a:srgbClr val="E66C7D"/>
                </a:solidFill>
                <a:latin typeface="Verdana"/>
                <a:ea typeface="Verdana"/>
                <a:cs typeface="Verdana"/>
                <a:sym typeface="Verdana"/>
              </a:rPr>
              <a:t>7. chr3/7/14/22 : </a:t>
            </a:r>
            <a:r>
              <a:rPr b="1" lang="fr" sz="28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UNISOMY</a:t>
            </a:r>
            <a:endParaRPr b="1" i="0" sz="28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1" name="Google Shape;102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" y="57825"/>
            <a:ext cx="1254600" cy="70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100"/>
          <p:cNvGrpSpPr/>
          <p:nvPr/>
        </p:nvGrpSpPr>
        <p:grpSpPr>
          <a:xfrm>
            <a:off x="5207352" y="1434875"/>
            <a:ext cx="903376" cy="3556224"/>
            <a:chOff x="3628172" y="1434875"/>
            <a:chExt cx="903376" cy="3556224"/>
          </a:xfrm>
        </p:grpSpPr>
        <p:pic>
          <p:nvPicPr>
            <p:cNvPr id="1023" name="Google Shape;1023;p100"/>
            <p:cNvPicPr preferRelativeResize="0"/>
            <p:nvPr/>
          </p:nvPicPr>
          <p:blipFill rotWithShape="1">
            <a:blip r:embed="rId4">
              <a:alphaModFix/>
            </a:blip>
            <a:srcRect b="0" l="8127" r="77759" t="0"/>
            <a:stretch/>
          </p:blipFill>
          <p:spPr>
            <a:xfrm>
              <a:off x="3628172" y="1434875"/>
              <a:ext cx="903376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4" name="Google Shape;1024;p100"/>
            <p:cNvSpPr/>
            <p:nvPr/>
          </p:nvSpPr>
          <p:spPr>
            <a:xfrm>
              <a:off x="4059124" y="1434875"/>
              <a:ext cx="4098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00"/>
          <p:cNvGrpSpPr/>
          <p:nvPr/>
        </p:nvGrpSpPr>
        <p:grpSpPr>
          <a:xfrm>
            <a:off x="6321450" y="1433075"/>
            <a:ext cx="2706300" cy="3558024"/>
            <a:chOff x="6321450" y="1433075"/>
            <a:chExt cx="2706300" cy="3558024"/>
          </a:xfrm>
        </p:grpSpPr>
        <p:pic>
          <p:nvPicPr>
            <p:cNvPr id="1026" name="Google Shape;1026;p100"/>
            <p:cNvPicPr preferRelativeResize="0"/>
            <p:nvPr/>
          </p:nvPicPr>
          <p:blipFill rotWithShape="1">
            <a:blip r:embed="rId5">
              <a:alphaModFix/>
            </a:blip>
            <a:srcRect b="0" l="57723" r="0" t="0"/>
            <a:stretch/>
          </p:blipFill>
          <p:spPr>
            <a:xfrm>
              <a:off x="6321450" y="1434875"/>
              <a:ext cx="2706274" cy="3556224"/>
            </a:xfrm>
            <a:prstGeom prst="rect">
              <a:avLst/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27" name="Google Shape;1027;p100"/>
            <p:cNvSpPr txBox="1"/>
            <p:nvPr/>
          </p:nvSpPr>
          <p:spPr>
            <a:xfrm>
              <a:off x="6321450" y="1433075"/>
              <a:ext cx="270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Trebuchet MS"/>
                  <a:ea typeface="Trebuchet MS"/>
                  <a:cs typeface="Trebuchet MS"/>
                  <a:sym typeface="Trebuchet MS"/>
                </a:rPr>
                <a:t>Part of chr1 for reference</a:t>
              </a:r>
              <a:endParaRPr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28" name="Google Shape;1028;p100"/>
          <p:cNvGrpSpPr/>
          <p:nvPr/>
        </p:nvGrpSpPr>
        <p:grpSpPr>
          <a:xfrm>
            <a:off x="2926150" y="1434875"/>
            <a:ext cx="2162950" cy="3556225"/>
            <a:chOff x="182950" y="1434875"/>
            <a:chExt cx="2162950" cy="3556225"/>
          </a:xfrm>
        </p:grpSpPr>
        <p:pic>
          <p:nvPicPr>
            <p:cNvPr id="1029" name="Google Shape;1029;p100"/>
            <p:cNvPicPr preferRelativeResize="0"/>
            <p:nvPr/>
          </p:nvPicPr>
          <p:blipFill rotWithShape="1">
            <a:blip r:embed="rId6">
              <a:alphaModFix/>
            </a:blip>
            <a:srcRect b="0" l="10001" r="56208" t="0"/>
            <a:stretch/>
          </p:blipFill>
          <p:spPr>
            <a:xfrm>
              <a:off x="182950" y="1434875"/>
              <a:ext cx="2162950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0" name="Google Shape;1030;p100"/>
            <p:cNvSpPr/>
            <p:nvPr/>
          </p:nvSpPr>
          <p:spPr>
            <a:xfrm>
              <a:off x="182950" y="1434900"/>
              <a:ext cx="7335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00"/>
            <p:cNvSpPr/>
            <p:nvPr/>
          </p:nvSpPr>
          <p:spPr>
            <a:xfrm>
              <a:off x="2272325" y="1434900"/>
              <a:ext cx="735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100"/>
          <p:cNvGrpSpPr/>
          <p:nvPr/>
        </p:nvGrpSpPr>
        <p:grpSpPr>
          <a:xfrm>
            <a:off x="1418375" y="1433075"/>
            <a:ext cx="1380942" cy="3558025"/>
            <a:chOff x="1494575" y="1433075"/>
            <a:chExt cx="1380942" cy="3558025"/>
          </a:xfrm>
        </p:grpSpPr>
        <p:pic>
          <p:nvPicPr>
            <p:cNvPr id="1033" name="Google Shape;1033;p100"/>
            <p:cNvPicPr preferRelativeResize="0"/>
            <p:nvPr/>
          </p:nvPicPr>
          <p:blipFill rotWithShape="1">
            <a:blip r:embed="rId7">
              <a:alphaModFix/>
            </a:blip>
            <a:srcRect b="0" l="2091" r="76346" t="0"/>
            <a:stretch/>
          </p:blipFill>
          <p:spPr>
            <a:xfrm>
              <a:off x="1494575" y="1433075"/>
              <a:ext cx="1380942" cy="3558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100"/>
            <p:cNvSpPr/>
            <p:nvPr/>
          </p:nvSpPr>
          <p:spPr>
            <a:xfrm>
              <a:off x="2697550" y="1434900"/>
              <a:ext cx="1779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5" name="Google Shape;1035;p100"/>
          <p:cNvGrpSpPr/>
          <p:nvPr/>
        </p:nvGrpSpPr>
        <p:grpSpPr>
          <a:xfrm>
            <a:off x="175525" y="1434000"/>
            <a:ext cx="1114101" cy="3557099"/>
            <a:chOff x="327925" y="1434000"/>
            <a:chExt cx="1114101" cy="3557099"/>
          </a:xfrm>
        </p:grpSpPr>
        <p:pic>
          <p:nvPicPr>
            <p:cNvPr id="1036" name="Google Shape;1036;p100"/>
            <p:cNvPicPr preferRelativeResize="0"/>
            <p:nvPr/>
          </p:nvPicPr>
          <p:blipFill rotWithShape="1">
            <a:blip r:embed="rId8">
              <a:alphaModFix/>
            </a:blip>
            <a:srcRect b="0" l="33672" r="48923" t="0"/>
            <a:stretch/>
          </p:blipFill>
          <p:spPr>
            <a:xfrm>
              <a:off x="327925" y="1434875"/>
              <a:ext cx="1114101" cy="355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7" name="Google Shape;1037;p100"/>
            <p:cNvSpPr/>
            <p:nvPr/>
          </p:nvSpPr>
          <p:spPr>
            <a:xfrm>
              <a:off x="327925" y="1434000"/>
              <a:ext cx="231300" cy="3556200"/>
            </a:xfrm>
            <a:prstGeom prst="rect">
              <a:avLst/>
            </a:prstGeom>
            <a:solidFill>
              <a:srgbClr val="404040">
                <a:alpha val="619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Total Copy Number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Beyond the L2R Profile</a:t>
            </a:r>
            <a:endParaRPr sz="2200"/>
          </a:p>
        </p:txBody>
      </p:sp>
      <p:sp>
        <p:nvSpPr>
          <p:cNvPr id="1043" name="Google Shape;1043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2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Using Both L2R and BAF</a:t>
            </a:r>
            <a:endParaRPr/>
          </a:p>
        </p:txBody>
      </p:sp>
      <p:sp>
        <p:nvSpPr>
          <p:cNvPr id="1049" name="Google Shape;1049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H:\pelican\volume03\ws\ugf\bioinfo\Users\Bastien\Presentations\2017\20170411_IFSBM\M2173_K01_CSHD.ASPCF.png" id="1050" name="Google Shape;105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00" y="675687"/>
            <a:ext cx="8592723" cy="44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Modelization of Absolute Copy Number</a:t>
            </a:r>
            <a:endParaRPr b="1"/>
          </a:p>
        </p:txBody>
      </p:sp>
      <p:sp>
        <p:nvSpPr>
          <p:cNvPr id="1056" name="Google Shape;1056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7" name="Google Shape;1057;p103"/>
          <p:cNvSpPr txBox="1"/>
          <p:nvPr>
            <p:ph idx="1" type="body"/>
          </p:nvPr>
        </p:nvSpPr>
        <p:spPr>
          <a:xfrm>
            <a:off x="311700" y="770651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 mathematical combination of </a:t>
            </a:r>
            <a:r>
              <a:rPr b="1" lang="fr"/>
              <a:t>L2R</a:t>
            </a:r>
            <a:r>
              <a:rPr lang="fr"/>
              <a:t> and </a:t>
            </a:r>
            <a:r>
              <a:rPr b="1" lang="fr"/>
              <a:t>BAF/AD</a:t>
            </a:r>
            <a:r>
              <a:rPr lang="fr"/>
              <a:t> signals</a:t>
            </a:r>
            <a:endParaRPr/>
          </a:p>
        </p:txBody>
      </p:sp>
      <p:grpSp>
        <p:nvGrpSpPr>
          <p:cNvPr id="1058" name="Google Shape;1058;p103"/>
          <p:cNvGrpSpPr/>
          <p:nvPr/>
        </p:nvGrpSpPr>
        <p:grpSpPr>
          <a:xfrm>
            <a:off x="228600" y="1316617"/>
            <a:ext cx="8818575" cy="3471796"/>
            <a:chOff x="228600" y="1316650"/>
            <a:chExt cx="8818575" cy="3165675"/>
          </a:xfrm>
        </p:grpSpPr>
        <p:pic>
          <p:nvPicPr>
            <p:cNvPr id="1059" name="Google Shape;1059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316650"/>
              <a:ext cx="7724775" cy="316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0" name="Google Shape;1060;p103"/>
            <p:cNvSpPr/>
            <p:nvPr/>
          </p:nvSpPr>
          <p:spPr>
            <a:xfrm>
              <a:off x="7923700" y="1772105"/>
              <a:ext cx="940500" cy="964200"/>
            </a:xfrm>
            <a:prstGeom prst="curvedLeftArrow">
              <a:avLst>
                <a:gd fmla="val 11429" name="adj1"/>
                <a:gd fmla="val 30196" name="adj2"/>
                <a:gd fmla="val 27083" name="adj3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03"/>
            <p:cNvSpPr/>
            <p:nvPr/>
          </p:nvSpPr>
          <p:spPr>
            <a:xfrm flipH="1" rot="10800000">
              <a:off x="7923700" y="2647175"/>
              <a:ext cx="940500" cy="964200"/>
            </a:xfrm>
            <a:prstGeom prst="curvedLeftArrow">
              <a:avLst>
                <a:gd fmla="val 11429" name="adj1"/>
                <a:gd fmla="val 30196" name="adj2"/>
                <a:gd fmla="val 27083" name="adj3"/>
              </a:avLst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03"/>
            <p:cNvSpPr txBox="1"/>
            <p:nvPr/>
          </p:nvSpPr>
          <p:spPr>
            <a:xfrm>
              <a:off x="4829175" y="4175210"/>
              <a:ext cx="4218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i="1" lang="fr">
                  <a:latin typeface="Calibri"/>
                  <a:ea typeface="Calibri"/>
                  <a:cs typeface="Calibri"/>
                  <a:sym typeface="Calibri"/>
                </a:rPr>
                <a:t>Popova</a:t>
              </a:r>
              <a:r>
                <a:rPr i="1" lang="fr" sz="14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et al., </a:t>
              </a:r>
              <a:r>
                <a:rPr i="1" lang="fr">
                  <a:latin typeface="Calibri"/>
                  <a:ea typeface="Calibri"/>
                  <a:cs typeface="Calibri"/>
                  <a:sym typeface="Calibri"/>
                </a:rPr>
                <a:t>Cancer Res</a:t>
              </a:r>
              <a:r>
                <a:rPr i="1" lang="fr" sz="14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201</a:t>
              </a:r>
              <a:r>
                <a:rPr i="1" lang="fr"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4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Estimation of Global Ploidy and Cellularity</a:t>
            </a:r>
            <a:endParaRPr b="1"/>
          </a:p>
        </p:txBody>
      </p:sp>
      <p:sp>
        <p:nvSpPr>
          <p:cNvPr id="1068" name="Google Shape;1068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69" name="Google Shape;1069;p104"/>
          <p:cNvSpPr txBox="1"/>
          <p:nvPr>
            <p:ph idx="1" type="body"/>
          </p:nvPr>
        </p:nvSpPr>
        <p:spPr>
          <a:xfrm>
            <a:off x="4652475" y="770650"/>
            <a:ext cx="444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/>
              <a:t>Cellularity</a:t>
            </a:r>
            <a:r>
              <a:rPr lang="fr" sz="1600"/>
              <a:t> : dilution of L2R/BAF signals</a:t>
            </a:r>
            <a:endParaRPr sz="1600"/>
          </a:p>
        </p:txBody>
      </p:sp>
      <p:grpSp>
        <p:nvGrpSpPr>
          <p:cNvPr id="1070" name="Google Shape;1070;p104"/>
          <p:cNvGrpSpPr/>
          <p:nvPr/>
        </p:nvGrpSpPr>
        <p:grpSpPr>
          <a:xfrm>
            <a:off x="180677" y="1299127"/>
            <a:ext cx="4134301" cy="3744328"/>
            <a:chOff x="5195225" y="1597575"/>
            <a:chExt cx="3902125" cy="3369626"/>
          </a:xfrm>
        </p:grpSpPr>
        <p:pic>
          <p:nvPicPr>
            <p:cNvPr id="1071" name="Google Shape;1071;p104"/>
            <p:cNvPicPr preferRelativeResize="0"/>
            <p:nvPr/>
          </p:nvPicPr>
          <p:blipFill rotWithShape="1">
            <a:blip r:embed="rId3">
              <a:alphaModFix/>
            </a:blip>
            <a:srcRect b="0" l="0" r="0" t="61687"/>
            <a:stretch/>
          </p:blipFill>
          <p:spPr>
            <a:xfrm>
              <a:off x="5195225" y="3096351"/>
              <a:ext cx="3902125" cy="187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104"/>
            <p:cNvPicPr preferRelativeResize="0"/>
            <p:nvPr/>
          </p:nvPicPr>
          <p:blipFill rotWithShape="1">
            <a:blip r:embed="rId3">
              <a:alphaModFix/>
            </a:blip>
            <a:srcRect b="69307" l="0" r="0" t="0"/>
            <a:stretch/>
          </p:blipFill>
          <p:spPr>
            <a:xfrm>
              <a:off x="5195225" y="1597575"/>
              <a:ext cx="3902125" cy="1498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3" name="Google Shape;1073;p104"/>
          <p:cNvGrpSpPr/>
          <p:nvPr/>
        </p:nvGrpSpPr>
        <p:grpSpPr>
          <a:xfrm>
            <a:off x="5131143" y="1164240"/>
            <a:ext cx="3361500" cy="3879121"/>
            <a:chOff x="898100" y="1299075"/>
            <a:chExt cx="3253799" cy="3744325"/>
          </a:xfrm>
        </p:grpSpPr>
        <p:pic>
          <p:nvPicPr>
            <p:cNvPr id="1074" name="Google Shape;1074;p104"/>
            <p:cNvPicPr preferRelativeResize="0"/>
            <p:nvPr/>
          </p:nvPicPr>
          <p:blipFill rotWithShape="1">
            <a:blip r:embed="rId4">
              <a:alphaModFix/>
            </a:blip>
            <a:srcRect b="12556" l="0" r="64736" t="22550"/>
            <a:stretch/>
          </p:blipFill>
          <p:spPr>
            <a:xfrm>
              <a:off x="898100" y="1299075"/>
              <a:ext cx="3218541" cy="1231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5" name="Google Shape;1075;p104"/>
            <p:cNvPicPr preferRelativeResize="0"/>
            <p:nvPr/>
          </p:nvPicPr>
          <p:blipFill rotWithShape="1">
            <a:blip r:embed="rId4">
              <a:alphaModFix/>
            </a:blip>
            <a:srcRect b="12556" l="35332" r="32687" t="22550"/>
            <a:stretch/>
          </p:blipFill>
          <p:spPr>
            <a:xfrm>
              <a:off x="1197591" y="2546110"/>
              <a:ext cx="2919050" cy="1231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6" name="Google Shape;1076;p104"/>
            <p:cNvPicPr preferRelativeResize="0"/>
            <p:nvPr/>
          </p:nvPicPr>
          <p:blipFill rotWithShape="1">
            <a:blip r:embed="rId4">
              <a:alphaModFix/>
            </a:blip>
            <a:srcRect b="12556" l="67245" r="0" t="22550"/>
            <a:stretch/>
          </p:blipFill>
          <p:spPr>
            <a:xfrm>
              <a:off x="1162334" y="3811524"/>
              <a:ext cx="2989565" cy="1231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7" name="Google Shape;1077;p104"/>
          <p:cNvSpPr txBox="1"/>
          <p:nvPr>
            <p:ph idx="1" type="body"/>
          </p:nvPr>
        </p:nvSpPr>
        <p:spPr>
          <a:xfrm>
            <a:off x="494925" y="770650"/>
            <a:ext cx="413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/>
              <a:t>Ploidy</a:t>
            </a:r>
            <a:r>
              <a:rPr lang="fr" sz="1600"/>
              <a:t> : Width-ponderated TCN</a:t>
            </a:r>
            <a:endParaRPr sz="1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5"/>
          <p:cNvSpPr txBox="1"/>
          <p:nvPr>
            <p:ph type="title"/>
          </p:nvPr>
        </p:nvSpPr>
        <p:spPr>
          <a:xfrm>
            <a:off x="311700" y="127775"/>
            <a:ext cx="85206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 : Absolute Copy Number</a:t>
            </a:r>
            <a:r>
              <a:rPr lang="fr" sz="2600">
                <a:solidFill>
                  <a:srgbClr val="FF9900"/>
                </a:solidFill>
              </a:rPr>
              <a:t> </a:t>
            </a:r>
            <a:r>
              <a:rPr b="1" lang="fr" sz="2600">
                <a:solidFill>
                  <a:srgbClr val="FF9900"/>
                </a:solidFill>
              </a:rPr>
              <a:t>[ASCAT]</a:t>
            </a:r>
            <a:endParaRPr sz="2600">
              <a:solidFill>
                <a:srgbClr val="FF9900"/>
              </a:solidFill>
            </a:endParaRPr>
          </a:p>
        </p:txBody>
      </p:sp>
      <p:sp>
        <p:nvSpPr>
          <p:cNvPr id="1083" name="Google Shape;1083;p105"/>
          <p:cNvSpPr/>
          <p:nvPr/>
        </p:nvSpPr>
        <p:spPr>
          <a:xfrm>
            <a:off x="151300" y="2879000"/>
            <a:ext cx="8852400" cy="129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5" name="Google Shape;1085;p105"/>
          <p:cNvSpPr txBox="1"/>
          <p:nvPr>
            <p:ph idx="1" type="body"/>
          </p:nvPr>
        </p:nvSpPr>
        <p:spPr>
          <a:xfrm>
            <a:off x="311700" y="1227850"/>
            <a:ext cx="8520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 you generated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SEG.ASCAT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/>
          </a:p>
        </p:txBody>
      </p:sp>
      <p:sp>
        <p:nvSpPr>
          <p:cNvPr id="1086" name="Google Shape;1086;p105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?ASCN.ff	?ASCN.ASCAT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087" name="Google Shape;1087;p105"/>
          <p:cNvSpPr txBox="1"/>
          <p:nvPr>
            <p:ph idx="1" type="body"/>
          </p:nvPr>
        </p:nvSpPr>
        <p:spPr>
          <a:xfrm>
            <a:off x="235500" y="2904250"/>
            <a:ext cx="85206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ASCN.ff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SEG.ASCAT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nsubthread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tree -sh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6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Outputs</a:t>
            </a:r>
            <a:r>
              <a:rPr lang="fr" sz="2600">
                <a:solidFill>
                  <a:srgbClr val="FF9900"/>
                </a:solidFill>
              </a:rPr>
              <a:t> </a:t>
            </a:r>
            <a:r>
              <a:rPr b="1" lang="fr" sz="2600">
                <a:solidFill>
                  <a:srgbClr val="FF9900"/>
                </a:solidFill>
              </a:rPr>
              <a:t>[ASCAT]</a:t>
            </a:r>
            <a:endParaRPr sz="2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94" name="Google Shape;109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351" y="895274"/>
            <a:ext cx="3203550" cy="40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6"/>
          <p:cNvSpPr/>
          <p:nvPr/>
        </p:nvSpPr>
        <p:spPr>
          <a:xfrm rot="-5394892">
            <a:off x="3595687" y="1797199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7"/>
          <p:cNvSpPr txBox="1"/>
          <p:nvPr>
            <p:ph type="title"/>
          </p:nvPr>
        </p:nvSpPr>
        <p:spPr>
          <a:xfrm>
            <a:off x="311700" y="127775"/>
            <a:ext cx="85206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Annotation and HTML Report</a:t>
            </a:r>
            <a:r>
              <a:rPr b="1" lang="fr">
                <a:solidFill>
                  <a:srgbClr val="FF9900"/>
                </a:solidFill>
              </a:rPr>
              <a:t> [ASCAT]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01" name="Google Shape;1101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02" name="Google Shape;1102;p107"/>
          <p:cNvSpPr/>
          <p:nvPr/>
        </p:nvSpPr>
        <p:spPr>
          <a:xfrm>
            <a:off x="-1100" y="3127442"/>
            <a:ext cx="9144000" cy="100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107"/>
          <p:cNvSpPr txBox="1"/>
          <p:nvPr>
            <p:ph idx="1" type="body"/>
          </p:nvPr>
        </p:nvSpPr>
        <p:spPr>
          <a:xfrm>
            <a:off x="311700" y="1227850"/>
            <a:ext cx="85206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 you generated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SEG.ASCAT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4" name="Google Shape;1104;p107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?Annotate.ff	?Annotate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105" name="Google Shape;1105;p107"/>
          <p:cNvSpPr txBox="1"/>
          <p:nvPr/>
        </p:nvSpPr>
        <p:spPr>
          <a:xfrm>
            <a:off x="152400" y="3118857"/>
            <a:ext cx="906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Annotate.ff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/L2R/A18R.RDX.SEG.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(“tree -sh”)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Copy Number Alterations (and Cancer)</a:t>
            </a:r>
            <a:endParaRPr/>
          </a:p>
        </p:txBody>
      </p:sp>
      <p:sp>
        <p:nvSpPr>
          <p:cNvPr id="241" name="Google Shape;241;p4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2" name="Google Shape;242;p45"/>
          <p:cNvPicPr preferRelativeResize="0"/>
          <p:nvPr/>
        </p:nvPicPr>
        <p:blipFill rotWithShape="1">
          <a:blip r:embed="rId3">
            <a:alphaModFix/>
          </a:blip>
          <a:srcRect b="0" l="46314" r="0" t="0"/>
          <a:stretch/>
        </p:blipFill>
        <p:spPr>
          <a:xfrm>
            <a:off x="215200" y="2856611"/>
            <a:ext cx="3843150" cy="2305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45"/>
          <p:cNvGrpSpPr/>
          <p:nvPr/>
        </p:nvGrpSpPr>
        <p:grpSpPr>
          <a:xfrm>
            <a:off x="4134550" y="1128725"/>
            <a:ext cx="4926350" cy="3528625"/>
            <a:chOff x="7017050" y="3483350"/>
            <a:chExt cx="4926350" cy="3528625"/>
          </a:xfrm>
        </p:grpSpPr>
        <p:pic>
          <p:nvPicPr>
            <p:cNvPr descr="A picture containing diagram&#10;&#10;Description automatically generated" id="244" name="Google Shape;244;p45"/>
            <p:cNvPicPr preferRelativeResize="0"/>
            <p:nvPr/>
          </p:nvPicPr>
          <p:blipFill rotWithShape="1">
            <a:blip r:embed="rId4">
              <a:alphaModFix/>
            </a:blip>
            <a:srcRect b="30916" l="0" r="4361" t="36220"/>
            <a:stretch/>
          </p:blipFill>
          <p:spPr>
            <a:xfrm>
              <a:off x="7017050" y="3483350"/>
              <a:ext cx="4926350" cy="186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iagram&#10;&#10;Description automatically generated" id="245" name="Google Shape;245;p45"/>
            <p:cNvPicPr preferRelativeResize="0"/>
            <p:nvPr/>
          </p:nvPicPr>
          <p:blipFill rotWithShape="1">
            <a:blip r:embed="rId4">
              <a:alphaModFix/>
            </a:blip>
            <a:srcRect b="175" l="1295" r="6180" t="69612"/>
            <a:stretch/>
          </p:blipFill>
          <p:spPr>
            <a:xfrm>
              <a:off x="7017050" y="5351175"/>
              <a:ext cx="4926350" cy="166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45"/>
          <p:cNvPicPr preferRelativeResize="0"/>
          <p:nvPr/>
        </p:nvPicPr>
        <p:blipFill rotWithShape="1">
          <a:blip r:embed="rId3">
            <a:alphaModFix/>
          </a:blip>
          <a:srcRect b="0" l="0" r="59038" t="0"/>
          <a:stretch/>
        </p:blipFill>
        <p:spPr>
          <a:xfrm>
            <a:off x="147625" y="758500"/>
            <a:ext cx="2695725" cy="211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8"/>
          <p:cNvSpPr txBox="1"/>
          <p:nvPr>
            <p:ph type="title"/>
          </p:nvPr>
        </p:nvSpPr>
        <p:spPr>
          <a:xfrm>
            <a:off x="311700" y="-24625"/>
            <a:ext cx="85206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Outputs</a:t>
            </a:r>
            <a:r>
              <a:rPr lang="fr" sz="2600">
                <a:solidFill>
                  <a:srgbClr val="FF9900"/>
                </a:solidFill>
              </a:rPr>
              <a:t> </a:t>
            </a:r>
            <a:r>
              <a:rPr b="1" lang="fr" sz="2600">
                <a:solidFill>
                  <a:srgbClr val="FF9900"/>
                </a:solidFill>
              </a:rPr>
              <a:t>[ASCAT]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12" name="Google Shape;111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675" y="909675"/>
            <a:ext cx="3471175" cy="41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08"/>
          <p:cNvSpPr/>
          <p:nvPr/>
        </p:nvSpPr>
        <p:spPr>
          <a:xfrm rot="-5394892">
            <a:off x="3154751" y="2865100"/>
            <a:ext cx="201900" cy="9642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08"/>
          <p:cNvSpPr/>
          <p:nvPr/>
        </p:nvSpPr>
        <p:spPr>
          <a:xfrm rot="-5394892">
            <a:off x="3367087" y="3878467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08"/>
          <p:cNvSpPr/>
          <p:nvPr/>
        </p:nvSpPr>
        <p:spPr>
          <a:xfrm rot="-5394892">
            <a:off x="3367087" y="4038343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08"/>
          <p:cNvSpPr/>
          <p:nvPr/>
        </p:nvSpPr>
        <p:spPr>
          <a:xfrm rot="-5394892">
            <a:off x="3367087" y="2445619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9"/>
          <p:cNvSpPr txBox="1"/>
          <p:nvPr>
            <p:ph type="title"/>
          </p:nvPr>
        </p:nvSpPr>
        <p:spPr>
          <a:xfrm>
            <a:off x="1378500" y="1212050"/>
            <a:ext cx="6319800" cy="27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Segmentation of Complete WES Data</a:t>
            </a:r>
            <a:endParaRPr/>
          </a:p>
        </p:txBody>
      </p:sp>
      <p:sp>
        <p:nvSpPr>
          <p:cNvPr id="1122" name="Google Shape;1122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0"/>
          <p:cNvSpPr txBox="1"/>
          <p:nvPr>
            <p:ph type="title"/>
          </p:nvPr>
        </p:nvSpPr>
        <p:spPr>
          <a:xfrm>
            <a:off x="311700" y="127775"/>
            <a:ext cx="87507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Complete Pre-normalized WES Data</a:t>
            </a:r>
            <a:r>
              <a:rPr b="1" lang="fr">
                <a:solidFill>
                  <a:srgbClr val="FF9900"/>
                </a:solidFill>
              </a:rPr>
              <a:t> [ASCAT]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29" name="Google Shape;112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000" y="757491"/>
            <a:ext cx="2780400" cy="3518347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10"/>
          <p:cNvSpPr txBox="1"/>
          <p:nvPr>
            <p:ph idx="1" type="body"/>
          </p:nvPr>
        </p:nvSpPr>
        <p:spPr>
          <a:xfrm>
            <a:off x="6900" y="1130850"/>
            <a:ext cx="5696400" cy="18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fr">
                <a:solidFill>
                  <a:schemeClr val="dk1"/>
                </a:solidFill>
              </a:rPr>
              <a:t>Binned</a:t>
            </a:r>
            <a:r>
              <a:rPr lang="fr">
                <a:solidFill>
                  <a:schemeClr val="dk1"/>
                </a:solidFill>
              </a:rPr>
              <a:t> datasets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fr">
                <a:solidFill>
                  <a:schemeClr val="dk1"/>
                </a:solidFill>
              </a:rPr>
              <a:t>“GC%” &amp; “Wave” packs corresponding to </a:t>
            </a:r>
            <a:r>
              <a:rPr b="1" lang="fr">
                <a:solidFill>
                  <a:schemeClr val="dk1"/>
                </a:solidFill>
              </a:rPr>
              <a:t>all WES regions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31" name="Google Shape;1131;p110"/>
          <p:cNvSpPr/>
          <p:nvPr/>
        </p:nvSpPr>
        <p:spPr>
          <a:xfrm>
            <a:off x="6365786" y="997987"/>
            <a:ext cx="300000" cy="2863500"/>
          </a:xfrm>
          <a:prstGeom prst="curvedRightArrow">
            <a:avLst>
              <a:gd fmla="val 22237" name="adj1"/>
              <a:gd fmla="val 63402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</a:t>
            </a:r>
            <a:endParaRPr/>
          </a:p>
        </p:txBody>
      </p:sp>
      <p:sp>
        <p:nvSpPr>
          <p:cNvPr id="1132" name="Google Shape;1132;p110"/>
          <p:cNvSpPr txBox="1"/>
          <p:nvPr>
            <p:ph idx="1" type="body"/>
          </p:nvPr>
        </p:nvSpPr>
        <p:spPr>
          <a:xfrm>
            <a:off x="6900" y="2601425"/>
            <a:ext cx="62751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Exercise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In a shell</a:t>
            </a:r>
            <a:r>
              <a:rPr lang="fr">
                <a:solidFill>
                  <a:schemeClr val="dk1"/>
                </a:solidFill>
              </a:rPr>
              <a:t>, </a:t>
            </a:r>
            <a:r>
              <a:rPr b="1" lang="fr">
                <a:solidFill>
                  <a:schemeClr val="dk1"/>
                </a:solidFill>
              </a:rPr>
              <a:t>copy</a:t>
            </a:r>
            <a:r>
              <a:rPr lang="fr">
                <a:solidFill>
                  <a:schemeClr val="dk1"/>
                </a:solidFill>
              </a:rPr>
              <a:t> the content of 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~/tp_cna/</a:t>
            </a:r>
            <a:r>
              <a:rPr b="1"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/FULL</a:t>
            </a:r>
            <a:r>
              <a:rPr lang="fr">
                <a:solidFill>
                  <a:schemeClr val="dk1"/>
                </a:solidFill>
              </a:rPr>
              <a:t> into  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~/tp_cna/</a:t>
            </a:r>
            <a:r>
              <a:rPr b="1"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RESULTS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/FULL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In</a:t>
            </a:r>
            <a:r>
              <a:rPr lang="fr">
                <a:solidFill>
                  <a:schemeClr val="dk1"/>
                </a:solidFill>
              </a:rPr>
              <a:t> R/Rstudio, set the working directory to 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~/tp_cna/</a:t>
            </a:r>
            <a:r>
              <a:rPr b="1"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RESULTS</a:t>
            </a:r>
            <a:r>
              <a:rPr lang="fr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/FULL/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3" name="Google Shape;1133;p110"/>
          <p:cNvSpPr/>
          <p:nvPr/>
        </p:nvSpPr>
        <p:spPr>
          <a:xfrm>
            <a:off x="6299190" y="817041"/>
            <a:ext cx="2780400" cy="1198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0"/>
          <p:cNvSpPr/>
          <p:nvPr/>
        </p:nvSpPr>
        <p:spPr>
          <a:xfrm>
            <a:off x="6299190" y="2585383"/>
            <a:ext cx="2780400" cy="613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5" name="Google Shape;1135;p110"/>
          <p:cNvCxnSpPr/>
          <p:nvPr/>
        </p:nvCxnSpPr>
        <p:spPr>
          <a:xfrm flipH="1" rot="10800000">
            <a:off x="2787350" y="1389650"/>
            <a:ext cx="3390900" cy="487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6" name="Google Shape;1136;p110"/>
          <p:cNvCxnSpPr/>
          <p:nvPr/>
        </p:nvCxnSpPr>
        <p:spPr>
          <a:xfrm>
            <a:off x="4773800" y="2360625"/>
            <a:ext cx="1525200" cy="642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7" name="Google Shape;1137;p110"/>
          <p:cNvSpPr txBox="1"/>
          <p:nvPr/>
        </p:nvSpPr>
        <p:spPr>
          <a:xfrm>
            <a:off x="-22175" y="4310650"/>
            <a:ext cx="83598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Reproduced all the analysis steps performed earlierly</a:t>
            </a:r>
            <a:r>
              <a:rPr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(since </a:t>
            </a:r>
            <a:r>
              <a:rPr b="1"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normalization</a:t>
            </a:r>
            <a:r>
              <a:rPr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on these samples, still using </a:t>
            </a:r>
            <a:r>
              <a:rPr b="1"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ASCAT</a:t>
            </a:r>
            <a:r>
              <a:rPr lang="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1"/>
          <p:cNvSpPr/>
          <p:nvPr/>
        </p:nvSpPr>
        <p:spPr>
          <a:xfrm>
            <a:off x="151300" y="1308200"/>
            <a:ext cx="8852400" cy="93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1"/>
          <p:cNvSpPr/>
          <p:nvPr/>
        </p:nvSpPr>
        <p:spPr>
          <a:xfrm>
            <a:off x="151300" y="3110795"/>
            <a:ext cx="8852400" cy="52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11"/>
          <p:cNvSpPr/>
          <p:nvPr/>
        </p:nvSpPr>
        <p:spPr>
          <a:xfrm>
            <a:off x="151300" y="2406573"/>
            <a:ext cx="8852400" cy="52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11"/>
          <p:cNvSpPr txBox="1"/>
          <p:nvPr>
            <p:ph idx="1" type="body"/>
          </p:nvPr>
        </p:nvSpPr>
        <p:spPr>
          <a:xfrm>
            <a:off x="159300" y="1304050"/>
            <a:ext cx="89847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WES.Normalize.ff.Batch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5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BINpack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~/tp_cna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/RESOURCES/</a:t>
            </a:r>
            <a:r>
              <a:rPr b="1"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FULL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/SSCREp_</a:t>
            </a:r>
            <a:r>
              <a:rPr b="1"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FULL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_b50.</a:t>
            </a:r>
            <a:r>
              <a:rPr b="1"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GC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.rda</a:t>
            </a:r>
            <a:r>
              <a:rPr lang="fr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5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wave.rda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~/tp_cna/RESOURCES/</a:t>
            </a:r>
            <a:r>
              <a:rPr b="1"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FULL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/SSCREp_</a:t>
            </a:r>
            <a:r>
              <a:rPr b="1"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FULL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_b50.</a:t>
            </a:r>
            <a:r>
              <a:rPr b="1"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Wave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.rda</a:t>
            </a:r>
            <a:r>
              <a:rPr lang="fr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5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wave.renorm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5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nthread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5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6" name="Google Shape;1146;p111"/>
          <p:cNvSpPr txBox="1"/>
          <p:nvPr>
            <p:ph type="title"/>
          </p:nvPr>
        </p:nvSpPr>
        <p:spPr>
          <a:xfrm>
            <a:off x="311700" y="-24625"/>
            <a:ext cx="85206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 : </a:t>
            </a:r>
            <a:r>
              <a:rPr lang="fr">
                <a:solidFill>
                  <a:srgbClr val="FF9900"/>
                </a:solidFill>
              </a:rPr>
              <a:t>Complete Pre-normalized WES Data</a:t>
            </a:r>
            <a:r>
              <a:rPr b="1" lang="fr">
                <a:solidFill>
                  <a:srgbClr val="FF9900"/>
                </a:solidFill>
              </a:rPr>
              <a:t> [ASCAT]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11"/>
          <p:cNvSpPr/>
          <p:nvPr/>
        </p:nvSpPr>
        <p:spPr>
          <a:xfrm>
            <a:off x="151300" y="4495100"/>
            <a:ext cx="8852400" cy="56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1"/>
          <p:cNvSpPr txBox="1"/>
          <p:nvPr>
            <p:ph idx="12" type="sldNum"/>
          </p:nvPr>
        </p:nvSpPr>
        <p:spPr>
          <a:xfrm>
            <a:off x="8548650" y="4511173"/>
            <a:ext cx="5487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49" name="Google Shape;1149;p111"/>
          <p:cNvSpPr txBox="1"/>
          <p:nvPr/>
        </p:nvSpPr>
        <p:spPr>
          <a:xfrm>
            <a:off x="102325" y="913525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Trebuchet MS"/>
                <a:ea typeface="Trebuchet MS"/>
                <a:cs typeface="Trebuchet MS"/>
                <a:sym typeface="Trebuchet MS"/>
              </a:rPr>
              <a:t>To make it faster, we will perform it using </a:t>
            </a:r>
            <a:r>
              <a:rPr b="1" lang="fr" sz="1800">
                <a:latin typeface="Trebuchet MS"/>
                <a:ea typeface="Trebuchet MS"/>
                <a:cs typeface="Trebuchet MS"/>
                <a:sym typeface="Trebuchet MS"/>
              </a:rPr>
              <a:t>multiple threads</a:t>
            </a:r>
            <a:r>
              <a:rPr lang="fr" sz="1800">
                <a:latin typeface="Trebuchet MS"/>
                <a:ea typeface="Trebuchet MS"/>
                <a:cs typeface="Trebuchet MS"/>
                <a:sym typeface="Trebuchet MS"/>
              </a:rPr>
              <a:t> (CPUs)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111"/>
          <p:cNvSpPr txBox="1"/>
          <p:nvPr/>
        </p:nvSpPr>
        <p:spPr>
          <a:xfrm>
            <a:off x="152400" y="3603926"/>
            <a:ext cx="89328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WARNING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: 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DO NOT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use the 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nsubthread 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parameter seen in your preceding use of the 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SCN.ff()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function : this would run the analysis using 4 x 4 = </a:t>
            </a:r>
            <a:r>
              <a:rPr b="1"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r>
            <a:r>
              <a:rPr lang="fr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CPUs, but you did not requested it to the le cluster scheduler ! </a:t>
            </a:r>
            <a:endParaRPr sz="1600"/>
          </a:p>
        </p:txBody>
      </p:sp>
      <p:sp>
        <p:nvSpPr>
          <p:cNvPr id="1151" name="Google Shape;1151;p111"/>
          <p:cNvSpPr txBox="1"/>
          <p:nvPr/>
        </p:nvSpPr>
        <p:spPr>
          <a:xfrm>
            <a:off x="152400" y="3209173"/>
            <a:ext cx="8852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ASCN.ff.Batch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RDS.files 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 list.files(pattern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SEG.ASCAT.RDS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recursive = TRUE),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nthread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2" name="Google Shape;1152;p111"/>
          <p:cNvSpPr txBox="1"/>
          <p:nvPr/>
        </p:nvSpPr>
        <p:spPr>
          <a:xfrm>
            <a:off x="152400" y="4658535"/>
            <a:ext cx="8932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Annotate.ff.Batch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674EA7"/>
                </a:solidFill>
                <a:latin typeface="Consolas"/>
                <a:ea typeface="Consolas"/>
                <a:cs typeface="Consolas"/>
                <a:sym typeface="Consolas"/>
              </a:rPr>
              <a:t>RDS.files 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 list.files(pattern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SEG.ASCAT.RDS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recursive = TRUE),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nthread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3" name="Google Shape;1153;p111"/>
          <p:cNvSpPr txBox="1"/>
          <p:nvPr>
            <p:ph idx="1" type="body"/>
          </p:nvPr>
        </p:nvSpPr>
        <p:spPr>
          <a:xfrm>
            <a:off x="171400" y="2330022"/>
            <a:ext cx="89847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Segment.ff.Batch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segmenter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ASCAT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smooth.k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nrf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1,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SER.pen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nthread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2"/>
          <p:cNvSpPr txBox="1"/>
          <p:nvPr>
            <p:ph type="title"/>
          </p:nvPr>
        </p:nvSpPr>
        <p:spPr>
          <a:xfrm>
            <a:off x="1378500" y="1212050"/>
            <a:ext cx="6319800" cy="27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Comparison with microarray profiles</a:t>
            </a:r>
            <a:endParaRPr/>
          </a:p>
        </p:txBody>
      </p:sp>
      <p:sp>
        <p:nvSpPr>
          <p:cNvPr id="1159" name="Google Shape;1159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3"/>
          <p:cNvSpPr txBox="1"/>
          <p:nvPr>
            <p:ph type="title"/>
          </p:nvPr>
        </p:nvSpPr>
        <p:spPr>
          <a:xfrm>
            <a:off x="311700" y="127775"/>
            <a:ext cx="726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 : </a:t>
            </a:r>
            <a:r>
              <a:rPr lang="fr">
                <a:solidFill>
                  <a:srgbClr val="FF9900"/>
                </a:solidFill>
              </a:rPr>
              <a:t>Affymetrix snp6.0 M</a:t>
            </a:r>
            <a:r>
              <a:rPr lang="fr">
                <a:solidFill>
                  <a:srgbClr val="FF9900"/>
                </a:solidFill>
              </a:rPr>
              <a:t>icroarrays Results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65" name="Google Shape;1165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66" name="Google Shape;1166;p113"/>
          <p:cNvSpPr txBox="1"/>
          <p:nvPr>
            <p:ph idx="1" type="body"/>
          </p:nvPr>
        </p:nvSpPr>
        <p:spPr>
          <a:xfrm>
            <a:off x="311700" y="1151650"/>
            <a:ext cx="87858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Result files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●"/>
            </a:pP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/SNP6/A0E0_snp6/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●"/>
            </a:pP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/shared/projects/ebai2021_n2/correction/dna_seq/tp_cna/</a:t>
            </a: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SNP6/A18R_snp6/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●"/>
            </a:pP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/SNP6/A1LG_snp6/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●"/>
            </a:pP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/SNP6/A2BK_snp6/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Exercise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Compare, thanks to plots and the HTML report, the segmentation results obtained from WES and SNP6 for the same samples.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fr">
                <a:solidFill>
                  <a:schemeClr val="dk1"/>
                </a:solidFill>
              </a:rPr>
              <a:t>NOTE : Expected WES results are also available here :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/WES/REDUX/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○"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/shared/projects/ebai2021_n2/correction/dna_seq/tp_cna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/WES/FULL/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67" name="Google Shape;1167;p113"/>
          <p:cNvGrpSpPr/>
          <p:nvPr/>
        </p:nvGrpSpPr>
        <p:grpSpPr>
          <a:xfrm rot="-776387">
            <a:off x="7624744" y="247778"/>
            <a:ext cx="1474183" cy="636103"/>
            <a:chOff x="243125" y="4222425"/>
            <a:chExt cx="1775736" cy="739908"/>
          </a:xfrm>
        </p:grpSpPr>
        <p:sp>
          <p:nvSpPr>
            <p:cNvPr id="1168" name="Google Shape;1168;p113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69" name="Google Shape;1169;p113"/>
            <p:cNvSpPr txBox="1"/>
            <p:nvPr/>
          </p:nvSpPr>
          <p:spPr>
            <a:xfrm rot="-390495">
              <a:off x="442061" y="4421012"/>
              <a:ext cx="1310143" cy="261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FF0000"/>
                  </a:solidFill>
                </a:rPr>
                <a:t>BONUS</a:t>
              </a:r>
              <a:endParaRPr b="1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4"/>
          <p:cNvSpPr txBox="1"/>
          <p:nvPr>
            <p:ph type="title"/>
          </p:nvPr>
        </p:nvSpPr>
        <p:spPr>
          <a:xfrm>
            <a:off x="1378500" y="1212050"/>
            <a:ext cx="6319800" cy="27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WES with another segmenter : FACETS</a:t>
            </a:r>
            <a:endParaRPr/>
          </a:p>
        </p:txBody>
      </p:sp>
      <p:sp>
        <p:nvSpPr>
          <p:cNvPr id="1175" name="Google Shape;117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5"/>
          <p:cNvSpPr txBox="1"/>
          <p:nvPr>
            <p:ph type="title"/>
          </p:nvPr>
        </p:nvSpPr>
        <p:spPr>
          <a:xfrm>
            <a:off x="311700" y="127775"/>
            <a:ext cx="85206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Segmentation &amp; calling </a:t>
            </a:r>
            <a:r>
              <a:rPr b="1" lang="fr">
                <a:solidFill>
                  <a:srgbClr val="FF9900"/>
                </a:solidFill>
              </a:rPr>
              <a:t>[FACETS]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81" name="Google Shape;1181;p115"/>
          <p:cNvSpPr/>
          <p:nvPr/>
        </p:nvSpPr>
        <p:spPr>
          <a:xfrm>
            <a:off x="151300" y="3031400"/>
            <a:ext cx="8852400" cy="79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3" name="Google Shape;1183;p115"/>
          <p:cNvSpPr txBox="1"/>
          <p:nvPr>
            <p:ph idx="1" type="body"/>
          </p:nvPr>
        </p:nvSpPr>
        <p:spPr>
          <a:xfrm>
            <a:off x="311700" y="1151650"/>
            <a:ext cx="8520600" cy="21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normalized</a:t>
            </a:r>
            <a:r>
              <a:rPr lang="fr">
                <a:solidFill>
                  <a:schemeClr val="dk1"/>
                </a:solidFill>
              </a:rPr>
              <a:t> RDS dataset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~/tp_cna/RESULTS/REDUX/A18R.RDX/A18R.RDX_hs37d5_b50_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Run this command in R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i="1" lang="fr" sz="1400">
                <a:solidFill>
                  <a:schemeClr val="dk1"/>
                </a:solidFill>
              </a:rPr>
              <a:t>(same as with ASCAT, changing the </a:t>
            </a:r>
            <a:r>
              <a:rPr b="1" i="1" lang="fr" sz="1400">
                <a:solidFill>
                  <a:schemeClr val="dk1"/>
                </a:solidFill>
              </a:rPr>
              <a:t>segmenter</a:t>
            </a:r>
            <a:r>
              <a:rPr i="1" lang="fr" sz="1400">
                <a:solidFill>
                  <a:schemeClr val="dk1"/>
                </a:solidFill>
              </a:rPr>
              <a:t> parameter)</a:t>
            </a:r>
            <a:r>
              <a:rPr lang="fr">
                <a:solidFill>
                  <a:schemeClr val="dk1"/>
                </a:solidFill>
              </a:rPr>
              <a:t> :</a:t>
            </a:r>
            <a:endParaRPr sz="1600"/>
          </a:p>
        </p:txBody>
      </p:sp>
      <p:sp>
        <p:nvSpPr>
          <p:cNvPr id="1184" name="Google Shape;1184;p115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?Segment.ff	?Segment.FACETS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185" name="Google Shape;1185;p115"/>
          <p:cNvSpPr txBox="1"/>
          <p:nvPr>
            <p:ph idx="1" type="body"/>
          </p:nvPr>
        </p:nvSpPr>
        <p:spPr>
          <a:xfrm>
            <a:off x="311700" y="3056651"/>
            <a:ext cx="8520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Segment.ff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A18R.RDX/A18R.RDX_hs37d5_b50_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segmenter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smooth.k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nrf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1,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SER.pen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5)</a:t>
            </a:r>
            <a:endParaRPr sz="1600"/>
          </a:p>
        </p:txBody>
      </p:sp>
      <p:grpSp>
        <p:nvGrpSpPr>
          <p:cNvPr id="1186" name="Google Shape;1186;p115"/>
          <p:cNvGrpSpPr/>
          <p:nvPr/>
        </p:nvGrpSpPr>
        <p:grpSpPr>
          <a:xfrm rot="-2066121">
            <a:off x="7314572" y="437261"/>
            <a:ext cx="1775812" cy="739940"/>
            <a:chOff x="243125" y="4222425"/>
            <a:chExt cx="1775736" cy="739908"/>
          </a:xfrm>
        </p:grpSpPr>
        <p:sp>
          <p:nvSpPr>
            <p:cNvPr id="1187" name="Google Shape;1187;p115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15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16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Outputs </a:t>
            </a:r>
            <a:r>
              <a:rPr b="1" lang="fr">
                <a:solidFill>
                  <a:srgbClr val="FF9900"/>
                </a:solidFill>
              </a:rPr>
              <a:t>[FACETS]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194" name="Google Shape;1194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95" name="Google Shape;119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38" y="1709738"/>
            <a:ext cx="38957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16"/>
          <p:cNvSpPr/>
          <p:nvPr/>
        </p:nvSpPr>
        <p:spPr>
          <a:xfrm rot="-5394892">
            <a:off x="2757487" y="2672833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7" name="Google Shape;1197;p116"/>
          <p:cNvGrpSpPr/>
          <p:nvPr/>
        </p:nvGrpSpPr>
        <p:grpSpPr>
          <a:xfrm rot="-2066121">
            <a:off x="7314572" y="437261"/>
            <a:ext cx="1775812" cy="739940"/>
            <a:chOff x="243125" y="4222425"/>
            <a:chExt cx="1775736" cy="739908"/>
          </a:xfrm>
        </p:grpSpPr>
        <p:sp>
          <p:nvSpPr>
            <p:cNvPr id="1198" name="Google Shape;1198;p116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16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17"/>
          <p:cNvSpPr txBox="1"/>
          <p:nvPr>
            <p:ph type="title"/>
          </p:nvPr>
        </p:nvSpPr>
        <p:spPr>
          <a:xfrm>
            <a:off x="311700" y="127775"/>
            <a:ext cx="85206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</a:t>
            </a:r>
            <a:r>
              <a:rPr lang="fr">
                <a:solidFill>
                  <a:srgbClr val="FF9900"/>
                </a:solidFill>
              </a:rPr>
              <a:t>Absolute Copy Number</a:t>
            </a:r>
            <a:r>
              <a:rPr lang="fr" sz="2400">
                <a:solidFill>
                  <a:srgbClr val="FF9900"/>
                </a:solidFill>
              </a:rPr>
              <a:t> </a:t>
            </a:r>
            <a:r>
              <a:rPr b="1" lang="fr" sz="2400">
                <a:solidFill>
                  <a:srgbClr val="FF9900"/>
                </a:solidFill>
              </a:rPr>
              <a:t>[FACETS]</a:t>
            </a:r>
            <a:endParaRPr sz="2400">
              <a:solidFill>
                <a:srgbClr val="FF9900"/>
              </a:solidFill>
            </a:endParaRPr>
          </a:p>
        </p:txBody>
      </p:sp>
      <p:sp>
        <p:nvSpPr>
          <p:cNvPr id="1205" name="Google Shape;1205;p117"/>
          <p:cNvSpPr/>
          <p:nvPr/>
        </p:nvSpPr>
        <p:spPr>
          <a:xfrm>
            <a:off x="151300" y="3107600"/>
            <a:ext cx="88524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07" name="Google Shape;1207;p117"/>
          <p:cNvSpPr txBox="1"/>
          <p:nvPr>
            <p:ph idx="1" type="body"/>
          </p:nvPr>
        </p:nvSpPr>
        <p:spPr>
          <a:xfrm>
            <a:off x="311700" y="1304050"/>
            <a:ext cx="8520600" cy="21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dataset you generated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SEG.FACETS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Run in R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i="1" lang="fr" sz="1400">
                <a:solidFill>
                  <a:schemeClr val="dk1"/>
                </a:solidFill>
              </a:rPr>
              <a:t>(same as with ASCAT)</a:t>
            </a:r>
            <a:r>
              <a:rPr lang="fr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1208" name="Google Shape;1208;p117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?ASCN.ff	?ASCN.FACETS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209" name="Google Shape;1209;p117"/>
          <p:cNvSpPr txBox="1"/>
          <p:nvPr>
            <p:ph idx="1" type="body"/>
          </p:nvPr>
        </p:nvSpPr>
        <p:spPr>
          <a:xfrm>
            <a:off x="186150" y="3089300"/>
            <a:ext cx="85206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ASCN.ff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SEG.FACETS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u="sng">
              <a:solidFill>
                <a:schemeClr val="dk1"/>
              </a:solidFill>
            </a:endParaRPr>
          </a:p>
        </p:txBody>
      </p:sp>
      <p:grpSp>
        <p:nvGrpSpPr>
          <p:cNvPr id="1210" name="Google Shape;1210;p117"/>
          <p:cNvGrpSpPr/>
          <p:nvPr/>
        </p:nvGrpSpPr>
        <p:grpSpPr>
          <a:xfrm rot="-2066121">
            <a:off x="7002872" y="980511"/>
            <a:ext cx="1775812" cy="739940"/>
            <a:chOff x="243125" y="4222425"/>
            <a:chExt cx="1775736" cy="739908"/>
          </a:xfrm>
        </p:grpSpPr>
        <p:sp>
          <p:nvSpPr>
            <p:cNvPr id="1211" name="Google Shape;1211;p117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17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/>
          <p:nvPr/>
        </p:nvSpPr>
        <p:spPr>
          <a:xfrm rot="5400000">
            <a:off x="188950" y="1125103"/>
            <a:ext cx="485700" cy="647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46"/>
          <p:cNvSpPr txBox="1"/>
          <p:nvPr>
            <p:ph type="title"/>
          </p:nvPr>
        </p:nvSpPr>
        <p:spPr>
          <a:xfrm>
            <a:off x="311700" y="5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Bit of History</a:t>
            </a:r>
            <a:endParaRPr/>
          </a:p>
        </p:txBody>
      </p:sp>
      <p:grpSp>
        <p:nvGrpSpPr>
          <p:cNvPr id="253" name="Google Shape;253;p46"/>
          <p:cNvGrpSpPr/>
          <p:nvPr/>
        </p:nvGrpSpPr>
        <p:grpSpPr>
          <a:xfrm>
            <a:off x="102851" y="1349509"/>
            <a:ext cx="8554475" cy="2800661"/>
            <a:chOff x="0" y="0"/>
            <a:chExt cx="2147483647" cy="2147483647"/>
          </a:xfrm>
        </p:grpSpPr>
        <p:sp>
          <p:nvSpPr>
            <p:cNvPr id="254" name="Google Shape;254;p46"/>
            <p:cNvSpPr txBox="1"/>
            <p:nvPr/>
          </p:nvSpPr>
          <p:spPr>
            <a:xfrm>
              <a:off x="15" y="76"/>
              <a:ext cx="2135029531" cy="131478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5" name="Google Shape;255;p46"/>
            <p:cNvSpPr txBox="1"/>
            <p:nvPr/>
          </p:nvSpPr>
          <p:spPr>
            <a:xfrm>
              <a:off x="15" y="1095655036"/>
              <a:ext cx="2135029531" cy="131478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6" name="Google Shape;256;p46"/>
            <p:cNvSpPr txBox="1"/>
            <p:nvPr/>
          </p:nvSpPr>
          <p:spPr>
            <a:xfrm rot="5400000">
              <a:off x="1886779288" y="544235933"/>
              <a:ext cx="474518114" cy="1193541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7" name="Google Shape;257;p46"/>
            <p:cNvSpPr txBox="1"/>
            <p:nvPr/>
          </p:nvSpPr>
          <p:spPr>
            <a:xfrm rot="5400000">
              <a:off x="-181803934" y="1558154685"/>
              <a:ext cx="410783734" cy="1200802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" name="Google Shape;258;p46"/>
            <p:cNvSpPr txBox="1"/>
            <p:nvPr/>
          </p:nvSpPr>
          <p:spPr>
            <a:xfrm>
              <a:off x="15" y="2016005056"/>
              <a:ext cx="2100593555" cy="131478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9" name="Google Shape;259;p46"/>
            <p:cNvSpPr/>
            <p:nvPr/>
          </p:nvSpPr>
          <p:spPr>
            <a:xfrm rot="-5400000">
              <a:off x="912552970" y="964176369"/>
              <a:ext cx="154961825" cy="394435771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60" name="Google Shape;260;p4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50345" l="0" r="0" t="0"/>
          <a:stretch/>
        </p:blipFill>
        <p:spPr>
          <a:xfrm>
            <a:off x="576250" y="700476"/>
            <a:ext cx="2592300" cy="15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</p:pic>
      <p:sp>
        <p:nvSpPr>
          <p:cNvPr id="261" name="Google Shape;261;p46"/>
          <p:cNvSpPr/>
          <p:nvPr/>
        </p:nvSpPr>
        <p:spPr>
          <a:xfrm rot="5400000">
            <a:off x="8478274" y="3731735"/>
            <a:ext cx="486900" cy="647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46"/>
          <p:cNvSpPr txBox="1"/>
          <p:nvPr/>
        </p:nvSpPr>
        <p:spPr>
          <a:xfrm>
            <a:off x="730250" y="2216944"/>
            <a:ext cx="2286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1" i="0" lang="fr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196x </a:t>
            </a:r>
            <a:r>
              <a:rPr b="0" i="0" lang="fr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Karyotype</a:t>
            </a:r>
            <a:endParaRPr/>
          </a:p>
        </p:txBody>
      </p:sp>
      <p:grpSp>
        <p:nvGrpSpPr>
          <p:cNvPr id="263" name="Google Shape;263;p46"/>
          <p:cNvGrpSpPr/>
          <p:nvPr/>
        </p:nvGrpSpPr>
        <p:grpSpPr>
          <a:xfrm>
            <a:off x="3384550" y="672700"/>
            <a:ext cx="2592376" cy="1983500"/>
            <a:chOff x="3384550" y="672700"/>
            <a:chExt cx="2592376" cy="1983500"/>
          </a:xfrm>
        </p:grpSpPr>
        <p:pic>
          <p:nvPicPr>
            <p:cNvPr id="264" name="Google Shape;264;p46"/>
            <p:cNvPicPr preferRelativeResize="0"/>
            <p:nvPr/>
          </p:nvPicPr>
          <p:blipFill rotWithShape="1">
            <a:blip r:embed="rId4">
              <a:alphaModFix/>
            </a:blip>
            <a:srcRect b="22558" l="3069" r="4764" t="1076"/>
            <a:stretch/>
          </p:blipFill>
          <p:spPr>
            <a:xfrm>
              <a:off x="3384550" y="672700"/>
              <a:ext cx="2592376" cy="156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46"/>
            <p:cNvSpPr txBox="1"/>
            <p:nvPr/>
          </p:nvSpPr>
          <p:spPr>
            <a:xfrm>
              <a:off x="3475037" y="2171700"/>
              <a:ext cx="2286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1993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Spectral Karotype</a:t>
              </a:r>
              <a:r>
                <a:rPr lang="fr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(SKY)</a:t>
              </a:r>
              <a:endParaRPr/>
            </a:p>
          </p:txBody>
        </p:sp>
      </p:grpSp>
      <p:grpSp>
        <p:nvGrpSpPr>
          <p:cNvPr id="266" name="Google Shape;266;p46"/>
          <p:cNvGrpSpPr/>
          <p:nvPr/>
        </p:nvGrpSpPr>
        <p:grpSpPr>
          <a:xfrm>
            <a:off x="6121400" y="675084"/>
            <a:ext cx="2663825" cy="2033503"/>
            <a:chOff x="6121400" y="675084"/>
            <a:chExt cx="2663825" cy="2033503"/>
          </a:xfrm>
        </p:grpSpPr>
        <p:pic>
          <p:nvPicPr>
            <p:cNvPr id="267" name="Google Shape;267;p46"/>
            <p:cNvPicPr preferRelativeResize="0"/>
            <p:nvPr/>
          </p:nvPicPr>
          <p:blipFill rotWithShape="1">
            <a:blip r:embed="rId5">
              <a:alphaModFix/>
            </a:blip>
            <a:srcRect b="14022" l="0" r="0" t="0"/>
            <a:stretch/>
          </p:blipFill>
          <p:spPr>
            <a:xfrm>
              <a:off x="6121400" y="675084"/>
              <a:ext cx="2663825" cy="156567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68" name="Google Shape;268;p46"/>
            <p:cNvSpPr txBox="1"/>
            <p:nvPr/>
          </p:nvSpPr>
          <p:spPr>
            <a:xfrm>
              <a:off x="6283325" y="2224088"/>
              <a:ext cx="2286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199x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CGH </a:t>
              </a:r>
              <a:r>
                <a:rPr lang="fr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on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 chromosomes</a:t>
              </a:r>
              <a:endParaRPr/>
            </a:p>
          </p:txBody>
        </p:sp>
      </p:grpSp>
      <p:sp>
        <p:nvSpPr>
          <p:cNvPr id="269" name="Google Shape;269;p46"/>
          <p:cNvSpPr txBox="1"/>
          <p:nvPr>
            <p:ph idx="12" type="sldNum"/>
          </p:nvPr>
        </p:nvSpPr>
        <p:spPr>
          <a:xfrm>
            <a:off x="8548658" y="5044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0" name="Google Shape;270;p4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271" name="Google Shape;271;p46"/>
          <p:cNvGrpSpPr/>
          <p:nvPr/>
        </p:nvGrpSpPr>
        <p:grpSpPr>
          <a:xfrm>
            <a:off x="8304548" y="30793"/>
            <a:ext cx="315847" cy="274615"/>
            <a:chOff x="85725" y="87806"/>
            <a:chExt cx="401637" cy="399556"/>
          </a:xfrm>
        </p:grpSpPr>
        <p:pic>
          <p:nvPicPr>
            <p:cNvPr id="272" name="Google Shape;272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46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46"/>
          <p:cNvSpPr txBox="1"/>
          <p:nvPr/>
        </p:nvSpPr>
        <p:spPr>
          <a:xfrm>
            <a:off x="8622187" y="45868"/>
            <a:ext cx="1797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" sz="1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Array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46"/>
          <p:cNvGrpSpPr/>
          <p:nvPr/>
        </p:nvGrpSpPr>
        <p:grpSpPr>
          <a:xfrm>
            <a:off x="8303071" y="319842"/>
            <a:ext cx="317096" cy="274615"/>
            <a:chOff x="6997700" y="1313356"/>
            <a:chExt cx="403225" cy="399556"/>
          </a:xfrm>
        </p:grpSpPr>
        <p:pic>
          <p:nvPicPr>
            <p:cNvPr id="276" name="Google Shape;276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46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6"/>
          <p:cNvSpPr txBox="1"/>
          <p:nvPr/>
        </p:nvSpPr>
        <p:spPr>
          <a:xfrm>
            <a:off x="8622186" y="312376"/>
            <a:ext cx="1797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fr" sz="1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HTS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46"/>
          <p:cNvGrpSpPr/>
          <p:nvPr/>
        </p:nvGrpSpPr>
        <p:grpSpPr>
          <a:xfrm>
            <a:off x="159298" y="3284934"/>
            <a:ext cx="2333077" cy="1773774"/>
            <a:chOff x="159298" y="3284934"/>
            <a:chExt cx="2333077" cy="1773774"/>
          </a:xfrm>
        </p:grpSpPr>
        <p:pic>
          <p:nvPicPr>
            <p:cNvPr id="280" name="Google Shape;280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8775" y="3284934"/>
              <a:ext cx="1935956" cy="12858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81" name="Google Shape;281;p46"/>
            <p:cNvSpPr txBox="1"/>
            <p:nvPr/>
          </p:nvSpPr>
          <p:spPr>
            <a:xfrm>
              <a:off x="206375" y="4526756"/>
              <a:ext cx="2286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200x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</a:t>
              </a:r>
              <a:r>
                <a:rPr lang="fr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cDNA/BAC-based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CGH array</a:t>
              </a:r>
              <a:endParaRPr/>
            </a:p>
          </p:txBody>
        </p:sp>
        <p:grpSp>
          <p:nvGrpSpPr>
            <p:cNvPr id="282" name="Google Shape;282;p46"/>
            <p:cNvGrpSpPr/>
            <p:nvPr/>
          </p:nvGrpSpPr>
          <p:grpSpPr>
            <a:xfrm>
              <a:off x="159298" y="4784093"/>
              <a:ext cx="315847" cy="274615"/>
              <a:chOff x="85725" y="87806"/>
              <a:chExt cx="401637" cy="399556"/>
            </a:xfrm>
          </p:grpSpPr>
          <p:pic>
            <p:nvPicPr>
              <p:cNvPr id="283" name="Google Shape;283;p4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5725" y="96837"/>
                <a:ext cx="401637" cy="390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Google Shape;284;p46"/>
              <p:cNvSpPr txBox="1"/>
              <p:nvPr/>
            </p:nvSpPr>
            <p:spPr>
              <a:xfrm>
                <a:off x="107950" y="87806"/>
                <a:ext cx="3603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orbel"/>
                  <a:buNone/>
                </a:pPr>
                <a:r>
                  <a:rPr b="1" i="0" lang="fr" sz="1300" u="none" cap="none" strike="noStrike">
                    <a:solidFill>
                      <a:srgbClr val="000000"/>
                    </a:solidFill>
                    <a:latin typeface="Corbel"/>
                    <a:ea typeface="Corbel"/>
                    <a:cs typeface="Corbel"/>
                    <a:sym typeface="Corbel"/>
                  </a:rPr>
                  <a:t>A</a:t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5" name="Google Shape;285;p46"/>
          <p:cNvGrpSpPr/>
          <p:nvPr/>
        </p:nvGrpSpPr>
        <p:grpSpPr>
          <a:xfrm>
            <a:off x="3132137" y="3284934"/>
            <a:ext cx="2286000" cy="1726322"/>
            <a:chOff x="3132137" y="3284934"/>
            <a:chExt cx="2286000" cy="1726322"/>
          </a:xfrm>
        </p:grpSpPr>
        <p:pic>
          <p:nvPicPr>
            <p:cNvPr descr="J:\script\sandbox\GCprobes\CURRENT\_RESULTS\GC3\P17_MDA_CGH\10328_1_4d_GC3_Profile.png" id="286" name="Google Shape;286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32137" y="3284934"/>
              <a:ext cx="1944289" cy="12858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287" name="Google Shape;287;p46"/>
            <p:cNvSpPr txBox="1"/>
            <p:nvPr/>
          </p:nvSpPr>
          <p:spPr>
            <a:xfrm>
              <a:off x="3132137" y="4526756"/>
              <a:ext cx="22860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2005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oligo-based</a:t>
              </a:r>
              <a:endParaRPr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CGH arra</a:t>
              </a:r>
              <a:r>
                <a:rPr lang="fr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y</a:t>
              </a:r>
              <a:endParaRPr/>
            </a:p>
          </p:txBody>
        </p:sp>
        <p:grpSp>
          <p:nvGrpSpPr>
            <p:cNvPr id="288" name="Google Shape;288;p46"/>
            <p:cNvGrpSpPr/>
            <p:nvPr/>
          </p:nvGrpSpPr>
          <p:grpSpPr>
            <a:xfrm>
              <a:off x="3207298" y="4631693"/>
              <a:ext cx="315847" cy="274615"/>
              <a:chOff x="85725" y="87806"/>
              <a:chExt cx="401637" cy="399556"/>
            </a:xfrm>
          </p:grpSpPr>
          <p:pic>
            <p:nvPicPr>
              <p:cNvPr id="289" name="Google Shape;289;p4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5725" y="96837"/>
                <a:ext cx="401637" cy="390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Google Shape;290;p46"/>
              <p:cNvSpPr txBox="1"/>
              <p:nvPr/>
            </p:nvSpPr>
            <p:spPr>
              <a:xfrm>
                <a:off x="107950" y="87806"/>
                <a:ext cx="360300" cy="35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orbel"/>
                  <a:buNone/>
                </a:pPr>
                <a:r>
                  <a:rPr b="1" i="0" lang="fr" sz="1300" u="none" cap="none" strike="noStrike">
                    <a:solidFill>
                      <a:srgbClr val="000000"/>
                    </a:solidFill>
                    <a:latin typeface="Corbel"/>
                    <a:ea typeface="Corbel"/>
                    <a:cs typeface="Corbel"/>
                    <a:sym typeface="Corbel"/>
                  </a:rPr>
                  <a:t>A</a:t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1" name="Google Shape;291;p46"/>
          <p:cNvGrpSpPr/>
          <p:nvPr/>
        </p:nvGrpSpPr>
        <p:grpSpPr>
          <a:xfrm>
            <a:off x="5761021" y="3298031"/>
            <a:ext cx="2843230" cy="1713225"/>
            <a:chOff x="5761021" y="3298031"/>
            <a:chExt cx="2843230" cy="1713225"/>
          </a:xfrm>
        </p:grpSpPr>
        <p:sp>
          <p:nvSpPr>
            <p:cNvPr id="292" name="Google Shape;292;p46"/>
            <p:cNvSpPr txBox="1"/>
            <p:nvPr/>
          </p:nvSpPr>
          <p:spPr>
            <a:xfrm>
              <a:off x="5867400" y="4526756"/>
              <a:ext cx="26655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201x </a:t>
              </a: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: HTS Read depth</a:t>
              </a:r>
              <a:endParaRPr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0" i="0" lang="fr" u="non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(WGS / WES)</a:t>
              </a:r>
              <a:endParaRPr/>
            </a:p>
          </p:txBody>
        </p:sp>
        <p:pic>
          <p:nvPicPr>
            <p:cNvPr id="293" name="Google Shape;293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40425" y="3298031"/>
              <a:ext cx="2663826" cy="127396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grpSp>
          <p:nvGrpSpPr>
            <p:cNvPr id="294" name="Google Shape;294;p46"/>
            <p:cNvGrpSpPr/>
            <p:nvPr/>
          </p:nvGrpSpPr>
          <p:grpSpPr>
            <a:xfrm>
              <a:off x="5761021" y="4671017"/>
              <a:ext cx="317096" cy="274615"/>
              <a:chOff x="6997700" y="1313356"/>
              <a:chExt cx="403225" cy="399556"/>
            </a:xfrm>
          </p:grpSpPr>
          <p:pic>
            <p:nvPicPr>
              <p:cNvPr id="295" name="Google Shape;295;p4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997700" y="1316037"/>
                <a:ext cx="403225" cy="3968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6" name="Google Shape;296;p46"/>
              <p:cNvSpPr txBox="1"/>
              <p:nvPr/>
            </p:nvSpPr>
            <p:spPr>
              <a:xfrm>
                <a:off x="7019925" y="1313356"/>
                <a:ext cx="360300" cy="3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orbel"/>
                  <a:buNone/>
                </a:pPr>
                <a:r>
                  <a:rPr b="1" i="0" lang="fr" sz="1300" u="none" cap="none" strike="noStrike">
                    <a:solidFill>
                      <a:srgbClr val="000000"/>
                    </a:solidFill>
                    <a:latin typeface="Corbel"/>
                    <a:ea typeface="Corbel"/>
                    <a:cs typeface="Corbel"/>
                    <a:sym typeface="Corbel"/>
                  </a:rPr>
                  <a:t>S</a:t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7" name="Google Shape;297;p46"/>
          <p:cNvSpPr txBox="1"/>
          <p:nvPr/>
        </p:nvSpPr>
        <p:spPr>
          <a:xfrm>
            <a:off x="1891525" y="624275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fr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6"/>
          <p:cNvSpPr txBox="1"/>
          <p:nvPr/>
        </p:nvSpPr>
        <p:spPr>
          <a:xfrm>
            <a:off x="5646725" y="566475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2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8380750" y="624275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3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1941125" y="3208200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3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4748300" y="3208200"/>
            <a:ext cx="403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3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6"/>
          <p:cNvSpPr txBox="1"/>
          <p:nvPr/>
        </p:nvSpPr>
        <p:spPr>
          <a:xfrm>
            <a:off x="7687500" y="3526763"/>
            <a:ext cx="926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fr" sz="2000">
                <a:solidFill>
                  <a:srgbClr val="FF0000"/>
                </a:solidFill>
              </a:rPr>
              <a:t>1 or 2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18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</a:t>
            </a:r>
            <a:r>
              <a:rPr b="1" lang="fr" sz="2400">
                <a:solidFill>
                  <a:srgbClr val="FF9900"/>
                </a:solidFill>
              </a:rPr>
              <a:t> </a:t>
            </a:r>
            <a:r>
              <a:rPr lang="fr" sz="2400">
                <a:solidFill>
                  <a:srgbClr val="FF9900"/>
                </a:solidFill>
              </a:rPr>
              <a:t>Outputs</a:t>
            </a:r>
            <a:r>
              <a:rPr lang="fr" sz="2400">
                <a:solidFill>
                  <a:srgbClr val="FF9900"/>
                </a:solidFill>
              </a:rPr>
              <a:t> </a:t>
            </a:r>
            <a:r>
              <a:rPr b="1" lang="fr" sz="2400">
                <a:solidFill>
                  <a:srgbClr val="FF9900"/>
                </a:solidFill>
              </a:rPr>
              <a:t>[FACETS]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218" name="Google Shape;1218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19" name="Google Shape;121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988" y="1228725"/>
            <a:ext cx="3857625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18"/>
          <p:cNvSpPr/>
          <p:nvPr/>
        </p:nvSpPr>
        <p:spPr>
          <a:xfrm rot="-5394892">
            <a:off x="3192227" y="2391825"/>
            <a:ext cx="201900" cy="539100"/>
          </a:xfrm>
          <a:prstGeom prst="downArrow">
            <a:avLst>
              <a:gd fmla="val 50000" name="adj1"/>
              <a:gd fmla="val 133821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1" name="Google Shape;1221;p118"/>
          <p:cNvGrpSpPr/>
          <p:nvPr/>
        </p:nvGrpSpPr>
        <p:grpSpPr>
          <a:xfrm rot="-2066121">
            <a:off x="7267922" y="437261"/>
            <a:ext cx="1775812" cy="739940"/>
            <a:chOff x="243125" y="4222425"/>
            <a:chExt cx="1775736" cy="739908"/>
          </a:xfrm>
        </p:grpSpPr>
        <p:sp>
          <p:nvSpPr>
            <p:cNvPr id="1222" name="Google Shape;1222;p118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18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19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: Annotation &amp; HTML Report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30" name="Google Shape;1230;p119"/>
          <p:cNvSpPr/>
          <p:nvPr/>
        </p:nvSpPr>
        <p:spPr>
          <a:xfrm>
            <a:off x="-1100" y="3508456"/>
            <a:ext cx="9144000" cy="43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9"/>
          <p:cNvSpPr txBox="1"/>
          <p:nvPr>
            <p:ph idx="1" type="body"/>
          </p:nvPr>
        </p:nvSpPr>
        <p:spPr>
          <a:xfrm>
            <a:off x="83100" y="1162450"/>
            <a:ext cx="9014700" cy="22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 </a:t>
            </a:r>
            <a:r>
              <a:rPr lang="fr" u="sng">
                <a:solidFill>
                  <a:schemeClr val="dk1"/>
                </a:solidFill>
              </a:rPr>
              <a:t>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dataset you generated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SEG.FACETS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Run in R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i="1" lang="fr" sz="1400">
                <a:solidFill>
                  <a:schemeClr val="dk1"/>
                </a:solidFill>
              </a:rPr>
              <a:t>(same as with ASCAT)</a:t>
            </a:r>
            <a:r>
              <a:rPr lang="fr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2" name="Google Shape;1232;p119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?Annotate.ff	?Annotate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233" name="Google Shape;1233;p119"/>
          <p:cNvSpPr txBox="1"/>
          <p:nvPr/>
        </p:nvSpPr>
        <p:spPr>
          <a:xfrm>
            <a:off x="152400" y="3547950"/>
            <a:ext cx="906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Annotate.ff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/L2R/A18R.RDX.SEG.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FACETS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/>
          </a:p>
        </p:txBody>
      </p:sp>
      <p:sp>
        <p:nvSpPr>
          <p:cNvPr id="1234" name="Google Shape;1234;p119"/>
          <p:cNvSpPr txBox="1"/>
          <p:nvPr>
            <p:ph idx="1" type="body"/>
          </p:nvPr>
        </p:nvSpPr>
        <p:spPr>
          <a:xfrm>
            <a:off x="64650" y="4251825"/>
            <a:ext cx="90147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(you can also try the 3 other samples !)</a:t>
            </a:r>
            <a:endParaRPr i="1"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35" name="Google Shape;1235;p119"/>
          <p:cNvGrpSpPr/>
          <p:nvPr/>
        </p:nvGrpSpPr>
        <p:grpSpPr>
          <a:xfrm rot="-2066121">
            <a:off x="7267922" y="437261"/>
            <a:ext cx="1775812" cy="739940"/>
            <a:chOff x="243125" y="4222425"/>
            <a:chExt cx="1775736" cy="739908"/>
          </a:xfrm>
        </p:grpSpPr>
        <p:sp>
          <p:nvSpPr>
            <p:cNvPr id="1236" name="Google Shape;1236;p119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19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0"/>
          <p:cNvSpPr txBox="1"/>
          <p:nvPr>
            <p:ph type="title"/>
          </p:nvPr>
        </p:nvSpPr>
        <p:spPr>
          <a:xfrm>
            <a:off x="1378500" y="1212050"/>
            <a:ext cx="6319800" cy="27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WES with another segmenter : </a:t>
            </a:r>
            <a:r>
              <a:rPr lang="fr"/>
              <a:t>SEQUENZA</a:t>
            </a:r>
            <a:endParaRPr/>
          </a:p>
        </p:txBody>
      </p:sp>
      <p:sp>
        <p:nvSpPr>
          <p:cNvPr id="1243" name="Google Shape;1243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1"/>
          <p:cNvSpPr/>
          <p:nvPr/>
        </p:nvSpPr>
        <p:spPr>
          <a:xfrm>
            <a:off x="151300" y="2879000"/>
            <a:ext cx="8852400" cy="6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21"/>
          <p:cNvSpPr txBox="1"/>
          <p:nvPr>
            <p:ph type="title"/>
          </p:nvPr>
        </p:nvSpPr>
        <p:spPr>
          <a:xfrm>
            <a:off x="311700" y="127775"/>
            <a:ext cx="8520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Segmentation &amp; calling </a:t>
            </a:r>
            <a:r>
              <a:rPr b="1" lang="fr">
                <a:solidFill>
                  <a:srgbClr val="FF9900"/>
                </a:solidFill>
              </a:rPr>
              <a:t>[SEQUENZA]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250" name="Google Shape;125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51" name="Google Shape;1251;p121"/>
          <p:cNvSpPr txBox="1"/>
          <p:nvPr>
            <p:ph idx="1" type="body"/>
          </p:nvPr>
        </p:nvSpPr>
        <p:spPr>
          <a:xfrm>
            <a:off x="397700" y="1532650"/>
            <a:ext cx="85206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b="1" lang="fr">
                <a:solidFill>
                  <a:schemeClr val="dk1"/>
                </a:solidFill>
              </a:rPr>
              <a:t>normalized</a:t>
            </a:r>
            <a:r>
              <a:rPr lang="fr">
                <a:solidFill>
                  <a:schemeClr val="dk1"/>
                </a:solidFill>
              </a:rPr>
              <a:t> RDS dataset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~/tp_cna/RESULTS/REDUX/A18R.RDX/A18R.RDX_hs37d5_b50_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Segment.ff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A18R.RDX/A18R.RD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_hs37d5_b50_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segmenter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smooth.k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nrf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1, 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SER.pen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5)</a:t>
            </a:r>
            <a:endParaRPr sz="1600"/>
          </a:p>
        </p:txBody>
      </p:sp>
      <p:sp>
        <p:nvSpPr>
          <p:cNvPr id="1252" name="Google Shape;1252;p121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?Segment.ff	?Segment.SEQUENZA</a:t>
            </a:r>
            <a:endParaRPr b="1" i="1">
              <a:solidFill>
                <a:srgbClr val="FF0000"/>
              </a:solidFill>
            </a:endParaRPr>
          </a:p>
        </p:txBody>
      </p:sp>
      <p:grpSp>
        <p:nvGrpSpPr>
          <p:cNvPr id="1253" name="Google Shape;1253;p121"/>
          <p:cNvGrpSpPr/>
          <p:nvPr/>
        </p:nvGrpSpPr>
        <p:grpSpPr>
          <a:xfrm rot="-2066121">
            <a:off x="7314572" y="437261"/>
            <a:ext cx="1775812" cy="739940"/>
            <a:chOff x="243125" y="4222425"/>
            <a:chExt cx="1775736" cy="739908"/>
          </a:xfrm>
        </p:grpSpPr>
        <p:sp>
          <p:nvSpPr>
            <p:cNvPr id="1254" name="Google Shape;1254;p121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21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2"/>
          <p:cNvSpPr/>
          <p:nvPr/>
        </p:nvSpPr>
        <p:spPr>
          <a:xfrm>
            <a:off x="75100" y="2747119"/>
            <a:ext cx="8985000" cy="32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22"/>
          <p:cNvSpPr txBox="1"/>
          <p:nvPr>
            <p:ph type="title"/>
          </p:nvPr>
        </p:nvSpPr>
        <p:spPr>
          <a:xfrm>
            <a:off x="311700" y="127775"/>
            <a:ext cx="8520600" cy="10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Absolute Copy Number</a:t>
            </a:r>
            <a:r>
              <a:rPr lang="fr" sz="2400">
                <a:solidFill>
                  <a:srgbClr val="FF9900"/>
                </a:solidFill>
              </a:rPr>
              <a:t> </a:t>
            </a:r>
            <a:r>
              <a:rPr b="1" lang="fr" sz="2400">
                <a:solidFill>
                  <a:srgbClr val="FF9900"/>
                </a:solidFill>
              </a:rPr>
              <a:t>[SEQUENZA]</a:t>
            </a:r>
            <a:endParaRPr sz="2400">
              <a:solidFill>
                <a:srgbClr val="FF9900"/>
              </a:solidFill>
            </a:endParaRPr>
          </a:p>
        </p:txBody>
      </p:sp>
      <p:sp>
        <p:nvSpPr>
          <p:cNvPr id="1262" name="Google Shape;1262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63" name="Google Shape;1263;p122"/>
          <p:cNvSpPr txBox="1"/>
          <p:nvPr>
            <p:ph idx="1" type="body"/>
          </p:nvPr>
        </p:nvSpPr>
        <p:spPr>
          <a:xfrm>
            <a:off x="83100" y="1380250"/>
            <a:ext cx="9144000" cy="22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">
                <a:solidFill>
                  <a:schemeClr val="dk1"/>
                </a:solidFill>
              </a:rPr>
              <a:t>The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dataset you generated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SEG.SEQUENZA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SCN.ff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SEG.SEQUENZA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1264" name="Google Shape;1264;p122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?ASCN.ff	?ASCN.SEQUENZA</a:t>
            </a:r>
            <a:endParaRPr b="1" i="1">
              <a:solidFill>
                <a:srgbClr val="FF0000"/>
              </a:solidFill>
            </a:endParaRPr>
          </a:p>
        </p:txBody>
      </p:sp>
      <p:grpSp>
        <p:nvGrpSpPr>
          <p:cNvPr id="1265" name="Google Shape;1265;p122"/>
          <p:cNvGrpSpPr/>
          <p:nvPr/>
        </p:nvGrpSpPr>
        <p:grpSpPr>
          <a:xfrm rot="-2066121">
            <a:off x="7314572" y="437261"/>
            <a:ext cx="1775812" cy="739940"/>
            <a:chOff x="243125" y="4222425"/>
            <a:chExt cx="1775736" cy="739908"/>
          </a:xfrm>
        </p:grpSpPr>
        <p:sp>
          <p:nvSpPr>
            <p:cNvPr id="1266" name="Google Shape;1266;p122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22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E0E3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3"/>
          <p:cNvSpPr txBox="1"/>
          <p:nvPr>
            <p:ph type="title"/>
          </p:nvPr>
        </p:nvSpPr>
        <p:spPr>
          <a:xfrm>
            <a:off x="311700" y="12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PRACTICE</a:t>
            </a:r>
            <a:r>
              <a:rPr lang="fr">
                <a:solidFill>
                  <a:srgbClr val="FF9900"/>
                </a:solidFill>
              </a:rPr>
              <a:t> : Annotation &amp; HTML Report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74" name="Google Shape;1274;p123"/>
          <p:cNvSpPr/>
          <p:nvPr/>
        </p:nvSpPr>
        <p:spPr>
          <a:xfrm>
            <a:off x="-1100" y="3508456"/>
            <a:ext cx="9144000" cy="43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3"/>
          <p:cNvSpPr txBox="1"/>
          <p:nvPr>
            <p:ph idx="1" type="body"/>
          </p:nvPr>
        </p:nvSpPr>
        <p:spPr>
          <a:xfrm>
            <a:off x="6900" y="1538963"/>
            <a:ext cx="90147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Input data</a:t>
            </a:r>
            <a:r>
              <a:rPr lang="fr" u="sng">
                <a:solidFill>
                  <a:schemeClr val="dk1"/>
                </a:solidFill>
              </a:rPr>
              <a:t> 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>
                <a:solidFill>
                  <a:schemeClr val="dk1"/>
                </a:solidFill>
              </a:rPr>
              <a:t>The </a:t>
            </a:r>
            <a:r>
              <a:rPr b="1" lang="fr">
                <a:solidFill>
                  <a:schemeClr val="dk1"/>
                </a:solidFill>
              </a:rPr>
              <a:t>segmented</a:t>
            </a:r>
            <a:r>
              <a:rPr lang="fr">
                <a:solidFill>
                  <a:schemeClr val="dk1"/>
                </a:solidFill>
              </a:rPr>
              <a:t> dataset you generated</a:t>
            </a:r>
            <a:r>
              <a:rPr lang="fr">
                <a:solidFill>
                  <a:schemeClr val="dk1"/>
                </a:solidFill>
              </a:rPr>
              <a:t> 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~/tp_cna/RESULTS/REDUX/A18R.RDX/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/A18R.RDX.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SEG.SEQUENZA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6" name="Google Shape;1276;p123"/>
          <p:cNvSpPr txBox="1"/>
          <p:nvPr/>
        </p:nvSpPr>
        <p:spPr>
          <a:xfrm>
            <a:off x="186150" y="4751825"/>
            <a:ext cx="861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>
                <a:solidFill>
                  <a:srgbClr val="FF0000"/>
                </a:solidFill>
              </a:rPr>
              <a:t>HELP</a:t>
            </a:r>
            <a:r>
              <a:rPr b="1" i="1" lang="fr">
                <a:solidFill>
                  <a:srgbClr val="FF0000"/>
                </a:solidFill>
              </a:rPr>
              <a:t> :	?Annotate.ff	?Annotate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1277" name="Google Shape;1277;p123"/>
          <p:cNvSpPr txBox="1"/>
          <p:nvPr/>
        </p:nvSpPr>
        <p:spPr>
          <a:xfrm>
            <a:off x="152400" y="3547950"/>
            <a:ext cx="906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Annotate.ff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6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RDS.file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A18R.RDX/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/L2R/A18R.RDX.SEG.</a:t>
            </a:r>
            <a:r>
              <a:rPr b="1"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SEQUENZA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.RDS</a:t>
            </a:r>
            <a:r>
              <a:rPr lang="fr" sz="1600">
                <a:solidFill>
                  <a:srgbClr val="0000FF"/>
                </a:solidFill>
              </a:rPr>
              <a:t>"</a:t>
            </a:r>
            <a:r>
              <a:rPr lang="fr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/>
          </a:p>
        </p:txBody>
      </p:sp>
      <p:grpSp>
        <p:nvGrpSpPr>
          <p:cNvPr id="1278" name="Google Shape;1278;p123"/>
          <p:cNvGrpSpPr/>
          <p:nvPr/>
        </p:nvGrpSpPr>
        <p:grpSpPr>
          <a:xfrm rot="-2066121">
            <a:off x="7314572" y="636111"/>
            <a:ext cx="1775812" cy="739940"/>
            <a:chOff x="243125" y="4222425"/>
            <a:chExt cx="1775736" cy="739908"/>
          </a:xfrm>
        </p:grpSpPr>
        <p:sp>
          <p:nvSpPr>
            <p:cNvPr id="1279" name="Google Shape;1279;p123"/>
            <p:cNvSpPr/>
            <p:nvPr/>
          </p:nvSpPr>
          <p:spPr>
            <a:xfrm>
              <a:off x="243125" y="4222425"/>
              <a:ext cx="1775736" cy="739908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23"/>
            <p:cNvSpPr txBox="1"/>
            <p:nvPr/>
          </p:nvSpPr>
          <p:spPr>
            <a:xfrm>
              <a:off x="441725" y="4421025"/>
              <a:ext cx="13107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FF0000"/>
                  </a:solidFill>
                </a:rPr>
                <a:t>BONUS</a:t>
              </a:r>
              <a:endParaRPr b="1" sz="2400">
                <a:solidFill>
                  <a:srgbClr val="FF0000"/>
                </a:solidFill>
              </a:endParaRPr>
            </a:p>
          </p:txBody>
        </p:sp>
      </p:grpSp>
      <p:sp>
        <p:nvSpPr>
          <p:cNvPr id="1281" name="Google Shape;1281;p123"/>
          <p:cNvSpPr txBox="1"/>
          <p:nvPr>
            <p:ph idx="1" type="body"/>
          </p:nvPr>
        </p:nvSpPr>
        <p:spPr>
          <a:xfrm>
            <a:off x="64650" y="4251825"/>
            <a:ext cx="90147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i="1" lang="fr">
                <a:solidFill>
                  <a:schemeClr val="dk1"/>
                </a:solidFill>
              </a:rPr>
              <a:t>(and you can still play with the 3 other samples !)</a:t>
            </a:r>
            <a:endParaRPr i="1"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200"/>
              <a:t>APPENDIX</a:t>
            </a:r>
            <a:endParaRPr b="1" sz="5200"/>
          </a:p>
        </p:txBody>
      </p:sp>
      <p:sp>
        <p:nvSpPr>
          <p:cNvPr id="1287" name="Google Shape;1287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25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3" name="Google Shape;1293;p125"/>
          <p:cNvPicPr preferRelativeResize="0"/>
          <p:nvPr/>
        </p:nvPicPr>
        <p:blipFill rotWithShape="1">
          <a:blip r:embed="rId3">
            <a:alphaModFix/>
          </a:blip>
          <a:srcRect b="0" l="0" r="0" t="229"/>
          <a:stretch/>
        </p:blipFill>
        <p:spPr>
          <a:xfrm>
            <a:off x="271462" y="975122"/>
            <a:ext cx="8261349" cy="39969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294" name="Google Shape;1294;p125"/>
          <p:cNvGrpSpPr/>
          <p:nvPr/>
        </p:nvGrpSpPr>
        <p:grpSpPr>
          <a:xfrm>
            <a:off x="4371187" y="440317"/>
            <a:ext cx="401637" cy="323275"/>
            <a:chOff x="804862" y="56328"/>
            <a:chExt cx="401637" cy="431034"/>
          </a:xfrm>
        </p:grpSpPr>
        <p:pic>
          <p:nvPicPr>
            <p:cNvPr id="1295" name="Google Shape;1295;p1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4862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6" name="Google Shape;1296;p125"/>
            <p:cNvSpPr txBox="1"/>
            <p:nvPr/>
          </p:nvSpPr>
          <p:spPr>
            <a:xfrm>
              <a:off x="827087" y="56328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7" name="Google Shape;1297;p125"/>
          <p:cNvGrpSpPr/>
          <p:nvPr/>
        </p:nvGrpSpPr>
        <p:grpSpPr>
          <a:xfrm>
            <a:off x="6301787" y="436384"/>
            <a:ext cx="403225" cy="331158"/>
            <a:chOff x="3687762" y="45818"/>
            <a:chExt cx="403225" cy="441544"/>
          </a:xfrm>
        </p:grpSpPr>
        <p:pic>
          <p:nvPicPr>
            <p:cNvPr id="1298" name="Google Shape;1298;p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87762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9" name="Google Shape;1299;p125"/>
            <p:cNvSpPr txBox="1"/>
            <p:nvPr/>
          </p:nvSpPr>
          <p:spPr>
            <a:xfrm>
              <a:off x="3708400" y="45818"/>
              <a:ext cx="3588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0" name="Google Shape;1300;p125"/>
          <p:cNvSpPr txBox="1"/>
          <p:nvPr/>
        </p:nvSpPr>
        <p:spPr>
          <a:xfrm>
            <a:off x="614606" y="3337687"/>
            <a:ext cx="1304100" cy="22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REFERENCE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25"/>
          <p:cNvSpPr txBox="1"/>
          <p:nvPr/>
        </p:nvSpPr>
        <p:spPr>
          <a:xfrm>
            <a:off x="614606" y="1316579"/>
            <a:ext cx="1304100" cy="22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25"/>
          <p:cNvSpPr txBox="1"/>
          <p:nvPr>
            <p:ph idx="4294967295" type="title"/>
          </p:nvPr>
        </p:nvSpPr>
        <p:spPr>
          <a:xfrm>
            <a:off x="457200" y="-33330"/>
            <a:ext cx="8229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 sz="2400"/>
              <a:t>Normalization : Source (Dye / Library / Run …) Bias</a:t>
            </a:r>
            <a:endParaRPr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26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8" name="Google Shape;1308;p126"/>
          <p:cNvPicPr preferRelativeResize="0"/>
          <p:nvPr/>
        </p:nvPicPr>
        <p:blipFill rotWithShape="1">
          <a:blip r:embed="rId3">
            <a:alphaModFix/>
          </a:blip>
          <a:srcRect b="0" l="0" r="0" t="8105"/>
          <a:stretch/>
        </p:blipFill>
        <p:spPr>
          <a:xfrm>
            <a:off x="136525" y="1395413"/>
            <a:ext cx="1727200" cy="3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6750" y="1395413"/>
            <a:ext cx="17145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:\agilent\P21\P21_JCS_CGH\20100910\feature_extraction\US82900153_252192412010_S01_CGH_107_Sep09_2_4.jpg" id="1310" name="Google Shape;1310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3412" y="1395413"/>
            <a:ext cx="1303734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126"/>
          <p:cNvPicPr preferRelativeResize="0"/>
          <p:nvPr/>
        </p:nvPicPr>
        <p:blipFill rotWithShape="1">
          <a:blip r:embed="rId6">
            <a:alphaModFix/>
          </a:blip>
          <a:srcRect b="31644" l="44680" r="21629" t="6729"/>
          <a:stretch/>
        </p:blipFill>
        <p:spPr>
          <a:xfrm>
            <a:off x="3736975" y="1395413"/>
            <a:ext cx="1884362" cy="3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9212" y="1383506"/>
            <a:ext cx="1439862" cy="37266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Google Shape;1313;p126"/>
          <p:cNvCxnSpPr/>
          <p:nvPr/>
        </p:nvCxnSpPr>
        <p:spPr>
          <a:xfrm rot="10800000">
            <a:off x="7548450" y="752540"/>
            <a:ext cx="14400" cy="4411200"/>
          </a:xfrm>
          <a:prstGeom prst="straightConnector1">
            <a:avLst/>
          </a:prstGeom>
          <a:noFill/>
          <a:ln cap="rnd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4" name="Google Shape;1314;p126"/>
          <p:cNvSpPr txBox="1"/>
          <p:nvPr/>
        </p:nvSpPr>
        <p:spPr>
          <a:xfrm>
            <a:off x="179387" y="1143000"/>
            <a:ext cx="1584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Gradient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26"/>
          <p:cNvSpPr txBox="1"/>
          <p:nvPr/>
        </p:nvSpPr>
        <p:spPr>
          <a:xfrm>
            <a:off x="1979612" y="1143000"/>
            <a:ext cx="1584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Spotter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26"/>
          <p:cNvSpPr txBox="1"/>
          <p:nvPr/>
        </p:nvSpPr>
        <p:spPr>
          <a:xfrm>
            <a:off x="3779837" y="1143000"/>
            <a:ext cx="1728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Print-tip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26"/>
          <p:cNvSpPr txBox="1"/>
          <p:nvPr/>
        </p:nvSpPr>
        <p:spPr>
          <a:xfrm>
            <a:off x="5724525" y="1143000"/>
            <a:ext cx="1727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126"/>
          <p:cNvSpPr txBox="1"/>
          <p:nvPr/>
        </p:nvSpPr>
        <p:spPr>
          <a:xfrm>
            <a:off x="7667625" y="1143000"/>
            <a:ext cx="1476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Density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126"/>
          <p:cNvSpPr txBox="1"/>
          <p:nvPr>
            <p:ph idx="4294967295" type="title"/>
          </p:nvPr>
        </p:nvSpPr>
        <p:spPr>
          <a:xfrm>
            <a:off x="457200" y="-33330"/>
            <a:ext cx="8229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Normalization : Spatial Bias Sources</a:t>
            </a:r>
            <a:endParaRPr/>
          </a:p>
        </p:txBody>
      </p:sp>
      <p:grpSp>
        <p:nvGrpSpPr>
          <p:cNvPr id="1320" name="Google Shape;1320;p126"/>
          <p:cNvGrpSpPr/>
          <p:nvPr/>
        </p:nvGrpSpPr>
        <p:grpSpPr>
          <a:xfrm>
            <a:off x="3563898" y="789093"/>
            <a:ext cx="315847" cy="274615"/>
            <a:chOff x="85725" y="87806"/>
            <a:chExt cx="401637" cy="399556"/>
          </a:xfrm>
        </p:grpSpPr>
        <p:pic>
          <p:nvPicPr>
            <p:cNvPr id="1321" name="Google Shape;1321;p1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2" name="Google Shape;1322;p126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3" name="Google Shape;1323;p126"/>
          <p:cNvGrpSpPr/>
          <p:nvPr/>
        </p:nvGrpSpPr>
        <p:grpSpPr>
          <a:xfrm>
            <a:off x="8230583" y="857779"/>
            <a:ext cx="317096" cy="274615"/>
            <a:chOff x="6997700" y="1313356"/>
            <a:chExt cx="403225" cy="399556"/>
          </a:xfrm>
        </p:grpSpPr>
        <p:pic>
          <p:nvPicPr>
            <p:cNvPr id="1324" name="Google Shape;1324;p1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5" name="Google Shape;1325;p126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27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1" name="Google Shape;1331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8" y="642203"/>
            <a:ext cx="7488225" cy="4501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2" name="Google Shape;1332;p127"/>
          <p:cNvCxnSpPr/>
          <p:nvPr/>
        </p:nvCxnSpPr>
        <p:spPr>
          <a:xfrm flipH="1" rot="10800000">
            <a:off x="5292725" y="1545450"/>
            <a:ext cx="2340000" cy="1674000"/>
          </a:xfrm>
          <a:prstGeom prst="straightConnector1">
            <a:avLst/>
          </a:prstGeom>
          <a:noFill/>
          <a:ln cap="rnd" cmpd="sng" w="28575">
            <a:solidFill>
              <a:srgbClr val="FF0000"/>
            </a:solidFill>
            <a:prstDash val="solid"/>
            <a:miter lim="800000"/>
            <a:headEnd len="lg" w="lg" type="triangle"/>
            <a:tailEnd len="lg" w="lg" type="triangle"/>
          </a:ln>
        </p:spPr>
      </p:cxnSp>
      <p:sp>
        <p:nvSpPr>
          <p:cNvPr id="1333" name="Google Shape;1333;p127"/>
          <p:cNvSpPr txBox="1"/>
          <p:nvPr>
            <p:ph idx="4294967295" type="title"/>
          </p:nvPr>
        </p:nvSpPr>
        <p:spPr>
          <a:xfrm>
            <a:off x="457200" y="-33330"/>
            <a:ext cx="8229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Normalization : Spatial Bias Correction</a:t>
            </a:r>
            <a:endParaRPr/>
          </a:p>
        </p:txBody>
      </p:sp>
      <p:grpSp>
        <p:nvGrpSpPr>
          <p:cNvPr id="1334" name="Google Shape;1334;p127"/>
          <p:cNvGrpSpPr/>
          <p:nvPr/>
        </p:nvGrpSpPr>
        <p:grpSpPr>
          <a:xfrm>
            <a:off x="8734973" y="117218"/>
            <a:ext cx="315847" cy="274615"/>
            <a:chOff x="85725" y="87806"/>
            <a:chExt cx="401637" cy="399556"/>
          </a:xfrm>
        </p:grpSpPr>
        <p:pic>
          <p:nvPicPr>
            <p:cNvPr id="1335" name="Google Shape;1335;p1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6" name="Google Shape;1336;p127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5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Technical Principle</a:t>
            </a:r>
            <a:endParaRPr/>
          </a:p>
        </p:txBody>
      </p:sp>
      <p:pic>
        <p:nvPicPr>
          <p:cNvPr descr="C:\Documents and Settings\aoumess\Bureau\20170411_IFSBM\arrayCGH_Theisen_FULL.jpg" id="308" name="Google Shape;308;p47"/>
          <p:cNvPicPr preferRelativeResize="0"/>
          <p:nvPr/>
        </p:nvPicPr>
        <p:blipFill rotWithShape="1">
          <a:blip r:embed="rId3">
            <a:alphaModFix/>
          </a:blip>
          <a:srcRect b="0" l="0" r="61731" t="0"/>
          <a:stretch/>
        </p:blipFill>
        <p:spPr>
          <a:xfrm>
            <a:off x="228600" y="939403"/>
            <a:ext cx="2916236" cy="3911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7"/>
          <p:cNvSpPr/>
          <p:nvPr/>
        </p:nvSpPr>
        <p:spPr>
          <a:xfrm>
            <a:off x="6405490" y="1083090"/>
            <a:ext cx="2559600" cy="37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4">
            <a:alphaModFix/>
          </a:blip>
          <a:srcRect b="22001" l="34921" r="53048" t="56751"/>
          <a:stretch/>
        </p:blipFill>
        <p:spPr>
          <a:xfrm>
            <a:off x="3216275" y="3746897"/>
            <a:ext cx="1079500" cy="9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pelican\volume03\ws\ugf\bioinfo\Users\Bastien\Presentations\2017\20170411_IFSBM\WEScapture.jpg" id="311" name="Google Shape;31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9950" y="982420"/>
            <a:ext cx="2559475" cy="37515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J:\bioinfo\Users\Bastien\Presentations\2015\IFSBM\clusters.jpg" id="312" name="Google Shape;312;p47"/>
          <p:cNvPicPr preferRelativeResize="0"/>
          <p:nvPr/>
        </p:nvPicPr>
        <p:blipFill rotWithShape="1">
          <a:blip r:embed="rId6">
            <a:alphaModFix/>
          </a:blip>
          <a:srcRect b="51059" l="24128" r="55727" t="25265"/>
          <a:stretch/>
        </p:blipFill>
        <p:spPr>
          <a:xfrm>
            <a:off x="5521325" y="3855244"/>
            <a:ext cx="1223962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/>
          <p:nvPr/>
        </p:nvSpPr>
        <p:spPr>
          <a:xfrm>
            <a:off x="1992312" y="3477815"/>
            <a:ext cx="1800200" cy="918102"/>
          </a:xfrm>
          <a:custGeom>
            <a:rect b="b" l="l" r="r" t="t"/>
            <a:pathLst>
              <a:path extrusionOk="0" h="1224136" w="1800200">
                <a:moveTo>
                  <a:pt x="60509" y="612068"/>
                </a:moveTo>
                <a:cubicBezTo>
                  <a:pt x="60509" y="329162"/>
                  <a:pt x="386333" y="92127"/>
                  <a:pt x="814746" y="63367"/>
                </a:cubicBezTo>
                <a:cubicBezTo>
                  <a:pt x="1165594" y="39814"/>
                  <a:pt x="1501450" y="162812"/>
                  <a:pt x="1655435" y="371247"/>
                </a:cubicBezTo>
                <a:lnTo>
                  <a:pt x="1708826" y="366723"/>
                </a:lnTo>
                <a:lnTo>
                  <a:pt x="1692054" y="544964"/>
                </a:lnTo>
                <a:lnTo>
                  <a:pt x="1507101" y="383816"/>
                </a:lnTo>
                <a:lnTo>
                  <a:pt x="1558926" y="379424"/>
                </a:lnTo>
                <a:cubicBezTo>
                  <a:pt x="1409785" y="217024"/>
                  <a:pt x="1119682" y="124822"/>
                  <a:pt x="819984" y="144571"/>
                </a:cubicBezTo>
                <a:cubicBezTo>
                  <a:pt x="434447" y="169976"/>
                  <a:pt x="141940" y="371654"/>
                  <a:pt x="141940" y="612068"/>
                </a:cubicBezTo>
                <a:lnTo>
                  <a:pt x="60509" y="612068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47"/>
          <p:cNvSpPr/>
          <p:nvPr/>
        </p:nvSpPr>
        <p:spPr>
          <a:xfrm flipH="1">
            <a:off x="5880819" y="3769519"/>
            <a:ext cx="1512168" cy="918102"/>
          </a:xfrm>
          <a:custGeom>
            <a:rect b="b" l="l" r="r" t="t"/>
            <a:pathLst>
              <a:path extrusionOk="0" h="1224136" w="1512168">
                <a:moveTo>
                  <a:pt x="60509" y="612068"/>
                </a:moveTo>
                <a:cubicBezTo>
                  <a:pt x="60509" y="333465"/>
                  <a:pt x="322524" y="98606"/>
                  <a:pt x="671249" y="64627"/>
                </a:cubicBezTo>
                <a:cubicBezTo>
                  <a:pt x="984529" y="34101"/>
                  <a:pt x="1284459" y="174670"/>
                  <a:pt x="1401803" y="407016"/>
                </a:cubicBezTo>
                <a:lnTo>
                  <a:pt x="1458800" y="402186"/>
                </a:lnTo>
                <a:lnTo>
                  <a:pt x="1407115" y="556904"/>
                </a:lnTo>
                <a:lnTo>
                  <a:pt x="1257076" y="419278"/>
                </a:lnTo>
                <a:lnTo>
                  <a:pt x="1313372" y="414508"/>
                </a:lnTo>
                <a:cubicBezTo>
                  <a:pt x="1200482" y="227900"/>
                  <a:pt x="942255" y="119116"/>
                  <a:pt x="675911" y="145962"/>
                </a:cubicBezTo>
                <a:cubicBezTo>
                  <a:pt x="370356" y="176760"/>
                  <a:pt x="141939" y="376146"/>
                  <a:pt x="141939" y="612068"/>
                </a:cubicBezTo>
                <a:lnTo>
                  <a:pt x="60509" y="612068"/>
                </a:ln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47"/>
          <p:cNvPicPr preferRelativeResize="0"/>
          <p:nvPr/>
        </p:nvPicPr>
        <p:blipFill rotWithShape="1">
          <a:blip r:embed="rId7">
            <a:alphaModFix/>
          </a:blip>
          <a:srcRect b="6815" l="53770" r="0" t="27273"/>
          <a:stretch/>
        </p:blipFill>
        <p:spPr>
          <a:xfrm>
            <a:off x="3579812" y="1101328"/>
            <a:ext cx="2228850" cy="15656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16" name="Google Shape;316;p47"/>
          <p:cNvPicPr preferRelativeResize="0"/>
          <p:nvPr/>
        </p:nvPicPr>
        <p:blipFill rotWithShape="1">
          <a:blip r:embed="rId7">
            <a:alphaModFix/>
          </a:blip>
          <a:srcRect b="20454" l="1494" r="55189" t="27271"/>
          <a:stretch/>
        </p:blipFill>
        <p:spPr>
          <a:xfrm>
            <a:off x="5024437" y="3423047"/>
            <a:ext cx="936625" cy="5572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17" name="Google Shape;317;p47"/>
          <p:cNvPicPr preferRelativeResize="0"/>
          <p:nvPr/>
        </p:nvPicPr>
        <p:blipFill rotWithShape="1">
          <a:blip r:embed="rId8">
            <a:alphaModFix/>
          </a:blip>
          <a:srcRect b="17643" l="25700" r="26564" t="14707"/>
          <a:stretch/>
        </p:blipFill>
        <p:spPr>
          <a:xfrm>
            <a:off x="3868737" y="3423047"/>
            <a:ext cx="814387" cy="5405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18" name="Google Shape;318;p47"/>
          <p:cNvSpPr/>
          <p:nvPr/>
        </p:nvSpPr>
        <p:spPr>
          <a:xfrm rot="-4144629">
            <a:off x="3963463" y="2802900"/>
            <a:ext cx="1140823" cy="184113"/>
          </a:xfrm>
          <a:prstGeom prst="rightArrow">
            <a:avLst>
              <a:gd fmla="val 20225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47"/>
          <p:cNvSpPr/>
          <p:nvPr/>
        </p:nvSpPr>
        <p:spPr>
          <a:xfrm rot="-6349064">
            <a:off x="4514089" y="2806835"/>
            <a:ext cx="1128118" cy="187124"/>
          </a:xfrm>
          <a:prstGeom prst="rightArrow">
            <a:avLst>
              <a:gd fmla="val 20225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47"/>
          <p:cNvSpPr txBox="1"/>
          <p:nvPr/>
        </p:nvSpPr>
        <p:spPr>
          <a:xfrm>
            <a:off x="4440237" y="4233863"/>
            <a:ext cx="865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/>
          </a:p>
        </p:txBody>
      </p:sp>
      <p:sp>
        <p:nvSpPr>
          <p:cNvPr id="321" name="Google Shape;321;p47"/>
          <p:cNvSpPr txBox="1"/>
          <p:nvPr/>
        </p:nvSpPr>
        <p:spPr>
          <a:xfrm>
            <a:off x="3216275" y="2907500"/>
            <a:ext cx="10794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Probe intensities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5150380" y="2901550"/>
            <a:ext cx="10794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depths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3860800" y="808434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CNA Detection</a:t>
            </a:r>
            <a:endParaRPr/>
          </a:p>
        </p:txBody>
      </p:sp>
      <p:sp>
        <p:nvSpPr>
          <p:cNvPr id="324" name="Google Shape;324;p4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882225" y="656034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Microarray</a:t>
            </a:r>
            <a:endParaRPr b="1" i="1"/>
          </a:p>
        </p:txBody>
      </p:sp>
      <p:sp>
        <p:nvSpPr>
          <p:cNvPr id="326" name="Google Shape;326;p47"/>
          <p:cNvSpPr txBox="1"/>
          <p:nvPr/>
        </p:nvSpPr>
        <p:spPr>
          <a:xfrm>
            <a:off x="6924400" y="656034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HTS</a:t>
            </a:r>
            <a:endParaRPr b="1" i="1"/>
          </a:p>
        </p:txBody>
      </p:sp>
      <p:sp>
        <p:nvSpPr>
          <p:cNvPr id="327" name="Google Shape;327;p47"/>
          <p:cNvSpPr txBox="1"/>
          <p:nvPr/>
        </p:nvSpPr>
        <p:spPr>
          <a:xfrm rot="-5400000">
            <a:off x="7791201" y="1171759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1" i="1"/>
          </a:p>
        </p:txBody>
      </p:sp>
      <p:sp>
        <p:nvSpPr>
          <p:cNvPr id="328" name="Google Shape;328;p47"/>
          <p:cNvSpPr txBox="1"/>
          <p:nvPr/>
        </p:nvSpPr>
        <p:spPr>
          <a:xfrm rot="-5400000">
            <a:off x="8046160" y="1585009"/>
            <a:ext cx="1511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1"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b="1" i="1"/>
          </a:p>
        </p:txBody>
      </p:sp>
      <p:grpSp>
        <p:nvGrpSpPr>
          <p:cNvPr id="329" name="Google Shape;329;p47"/>
          <p:cNvGrpSpPr/>
          <p:nvPr/>
        </p:nvGrpSpPr>
        <p:grpSpPr>
          <a:xfrm>
            <a:off x="810673" y="636693"/>
            <a:ext cx="315847" cy="274615"/>
            <a:chOff x="85725" y="87806"/>
            <a:chExt cx="401637" cy="399556"/>
          </a:xfrm>
        </p:grpSpPr>
        <p:pic>
          <p:nvPicPr>
            <p:cNvPr id="330" name="Google Shape;330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725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47"/>
            <p:cNvSpPr txBox="1"/>
            <p:nvPr/>
          </p:nvSpPr>
          <p:spPr>
            <a:xfrm>
              <a:off x="107950" y="87806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47"/>
          <p:cNvGrpSpPr/>
          <p:nvPr/>
        </p:nvGrpSpPr>
        <p:grpSpPr>
          <a:xfrm>
            <a:off x="7152071" y="636692"/>
            <a:ext cx="317096" cy="274615"/>
            <a:chOff x="6997700" y="1313356"/>
            <a:chExt cx="403225" cy="399556"/>
          </a:xfrm>
        </p:grpSpPr>
        <p:pic>
          <p:nvPicPr>
            <p:cNvPr id="333" name="Google Shape;333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97700" y="1316037"/>
              <a:ext cx="403225" cy="39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47"/>
            <p:cNvSpPr txBox="1"/>
            <p:nvPr/>
          </p:nvSpPr>
          <p:spPr>
            <a:xfrm>
              <a:off x="7019925" y="1313356"/>
              <a:ext cx="3603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rbel"/>
                <a:buNone/>
              </a:pPr>
              <a:r>
                <a:rPr b="1" i="0" lang="fr" sz="1300" u="none" cap="none" strike="noStrike">
                  <a:solidFill>
                    <a:srgbClr val="000000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47"/>
          <p:cNvGrpSpPr/>
          <p:nvPr/>
        </p:nvGrpSpPr>
        <p:grpSpPr>
          <a:xfrm rot="-1159547">
            <a:off x="6222024" y="2061816"/>
            <a:ext cx="2387145" cy="557185"/>
            <a:chOff x="4710741" y="106156"/>
            <a:chExt cx="2103300" cy="540600"/>
          </a:xfrm>
        </p:grpSpPr>
        <p:sp>
          <p:nvSpPr>
            <p:cNvPr id="336" name="Google Shape;336;p47"/>
            <p:cNvSpPr/>
            <p:nvPr/>
          </p:nvSpPr>
          <p:spPr>
            <a:xfrm>
              <a:off x="4710741" y="106156"/>
              <a:ext cx="2103300" cy="5406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337" name="Google Shape;337;p47"/>
            <p:cNvSpPr txBox="1"/>
            <p:nvPr/>
          </p:nvSpPr>
          <p:spPr>
            <a:xfrm>
              <a:off x="4755044" y="172922"/>
              <a:ext cx="2007600" cy="4182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6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&amp; </a:t>
              </a:r>
              <a:r>
                <a:rPr b="1" lang="fr" sz="1600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SEQUENCES</a:t>
              </a:r>
              <a:endParaRPr b="1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28"/>
          <p:cNvSpPr txBox="1"/>
          <p:nvPr>
            <p:ph idx="4294967295" type="title"/>
          </p:nvPr>
        </p:nvSpPr>
        <p:spPr>
          <a:xfrm>
            <a:off x="457200" y="140322"/>
            <a:ext cx="82296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Segmentation : A Computational Challenge</a:t>
            </a:r>
            <a:endParaRPr b="1" sz="4050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42" name="Google Shape;1342;p128"/>
          <p:cNvSpPr txBox="1"/>
          <p:nvPr>
            <p:ph idx="1" type="body"/>
          </p:nvPr>
        </p:nvSpPr>
        <p:spPr>
          <a:xfrm>
            <a:off x="179387" y="842182"/>
            <a:ext cx="42480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◼"/>
            </a:pPr>
            <a:r>
              <a:rPr b="1" i="0" lang="fr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Two unknowns for breakpoints :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Localization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Quantity</a:t>
            </a:r>
            <a:endParaRPr/>
          </a:p>
        </p:txBody>
      </p:sp>
      <p:sp>
        <p:nvSpPr>
          <p:cNvPr id="1343" name="Google Shape;1343;p128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128"/>
          <p:cNvSpPr txBox="1"/>
          <p:nvPr/>
        </p:nvSpPr>
        <p:spPr>
          <a:xfrm>
            <a:off x="827087" y="2659856"/>
            <a:ext cx="321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64847"/>
              </a:buClr>
              <a:buSzPts val="1800"/>
              <a:buFont typeface="Corbel"/>
              <a:buNone/>
            </a:pPr>
            <a:r>
              <a:rPr b="1" i="0" lang="fr" sz="1800" u="none" cap="none" strike="noStrike">
                <a:solidFill>
                  <a:srgbClr val="C64847"/>
                </a:solidFill>
                <a:latin typeface="Corbel"/>
                <a:ea typeface="Corbel"/>
                <a:cs typeface="Corbel"/>
                <a:sym typeface="Corbel"/>
              </a:rPr>
              <a:t>Homoscedastic (m)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28"/>
          <p:cNvSpPr txBox="1"/>
          <p:nvPr/>
        </p:nvSpPr>
        <p:spPr>
          <a:xfrm>
            <a:off x="4903787" y="2659856"/>
            <a:ext cx="3286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C64847"/>
              </a:buClr>
              <a:buSzPts val="1800"/>
              <a:buFont typeface="Corbel"/>
              <a:buNone/>
            </a:pPr>
            <a:r>
              <a:rPr b="1" i="0" lang="fr" sz="1800" u="none" cap="none" strike="noStrike">
                <a:solidFill>
                  <a:srgbClr val="C64847"/>
                </a:solidFill>
                <a:latin typeface="Corbel"/>
                <a:ea typeface="Corbel"/>
                <a:cs typeface="Corbel"/>
                <a:sym typeface="Corbel"/>
              </a:rPr>
              <a:t>Heteroscedastic (m, 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6" name="Google Shape;134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9025" y="3000375"/>
            <a:ext cx="3311525" cy="203120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347" name="Google Shape;1347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3003947"/>
            <a:ext cx="3175001" cy="20526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348" name="Google Shape;1348;p128"/>
          <p:cNvSpPr txBox="1"/>
          <p:nvPr/>
        </p:nvSpPr>
        <p:spPr>
          <a:xfrm>
            <a:off x="4572000" y="842182"/>
            <a:ext cx="42480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◼"/>
            </a:pPr>
            <a:r>
              <a:rPr b="1" i="0" lang="fr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Three families of algorithms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Smoothers </a:t>
            </a:r>
            <a:r>
              <a:rPr b="0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(wavelet)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Change-point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11874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Binary segmentation</a:t>
            </a:r>
            <a:r>
              <a:rPr b="0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(CBS)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11874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Optimal partitionning</a:t>
            </a:r>
            <a:r>
              <a:rPr b="0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(PELT)</a:t>
            </a:r>
            <a:endParaRPr b="1" i="0" sz="16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3050" lvl="1" marL="7302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▪"/>
            </a:pPr>
            <a:r>
              <a:rPr b="1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HMM modeling</a:t>
            </a:r>
            <a:r>
              <a:rPr b="0" i="0" lang="fr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(bioHMM)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28"/>
          <p:cNvSpPr txBox="1"/>
          <p:nvPr/>
        </p:nvSpPr>
        <p:spPr>
          <a:xfrm>
            <a:off x="5435600" y="1855573"/>
            <a:ext cx="2952900" cy="557700"/>
          </a:xfrm>
          <a:prstGeom prst="rect">
            <a:avLst/>
          </a:prstGeom>
          <a:noFill/>
          <a:ln cap="flat" cmpd="thickThin" w="480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50" name="Google Shape;1350;p128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351" name="Google Shape;1351;p1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2" name="Google Shape;1352;p128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3" name="Google Shape;1353;p128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354" name="Google Shape;1354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5" name="Google Shape;1355;p128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29"/>
          <p:cNvSpPr txBox="1"/>
          <p:nvPr>
            <p:ph idx="4294967295" type="title"/>
          </p:nvPr>
        </p:nvSpPr>
        <p:spPr>
          <a:xfrm>
            <a:off x="457200" y="114300"/>
            <a:ext cx="82296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fr"/>
              <a:t>Segmentation : Variations in Complexity</a:t>
            </a:r>
            <a:endParaRPr b="1" sz="4050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61" name="Google Shape;1361;p129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2" name="Google Shape;1362;p129"/>
          <p:cNvGrpSpPr/>
          <p:nvPr/>
        </p:nvGrpSpPr>
        <p:grpSpPr>
          <a:xfrm>
            <a:off x="0" y="773512"/>
            <a:ext cx="9144001" cy="4336472"/>
            <a:chOff x="0" y="1134665"/>
            <a:chExt cx="9144001" cy="3975497"/>
          </a:xfrm>
        </p:grpSpPr>
        <p:pic>
          <p:nvPicPr>
            <p:cNvPr id="1363" name="Google Shape;1363;p129"/>
            <p:cNvPicPr preferRelativeResize="0"/>
            <p:nvPr/>
          </p:nvPicPr>
          <p:blipFill rotWithShape="1">
            <a:blip r:embed="rId3">
              <a:alphaModFix/>
            </a:blip>
            <a:srcRect b="22356" l="0" r="0" t="16841"/>
            <a:stretch/>
          </p:blipFill>
          <p:spPr>
            <a:xfrm>
              <a:off x="0" y="1134665"/>
              <a:ext cx="9144000" cy="127515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364" name="Google Shape;1364;p129"/>
            <p:cNvPicPr preferRelativeResize="0"/>
            <p:nvPr/>
          </p:nvPicPr>
          <p:blipFill rotWithShape="1">
            <a:blip r:embed="rId4">
              <a:alphaModFix/>
            </a:blip>
            <a:srcRect b="22318" l="0" r="0" t="16850"/>
            <a:stretch/>
          </p:blipFill>
          <p:spPr>
            <a:xfrm>
              <a:off x="0" y="2484834"/>
              <a:ext cx="9144001" cy="127516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365" name="Google Shape;1365;p129"/>
            <p:cNvPicPr preferRelativeResize="0"/>
            <p:nvPr/>
          </p:nvPicPr>
          <p:blipFill rotWithShape="1">
            <a:blip r:embed="rId5">
              <a:alphaModFix/>
            </a:blip>
            <a:srcRect b="22474" l="0" r="0" t="16816"/>
            <a:stretch/>
          </p:blipFill>
          <p:spPr>
            <a:xfrm>
              <a:off x="0" y="3835003"/>
              <a:ext cx="9143999" cy="127516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366" name="Google Shape;1366;p129"/>
            <p:cNvSpPr txBox="1"/>
            <p:nvPr/>
          </p:nvSpPr>
          <p:spPr>
            <a:xfrm>
              <a:off x="381000" y="2130028"/>
              <a:ext cx="1454100" cy="254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0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Ependymoma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29"/>
            <p:cNvSpPr txBox="1"/>
            <p:nvPr/>
          </p:nvSpPr>
          <p:spPr>
            <a:xfrm>
              <a:off x="395287" y="3473053"/>
              <a:ext cx="1655700" cy="254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0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Neuroblastoma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29"/>
            <p:cNvSpPr txBox="1"/>
            <p:nvPr/>
          </p:nvSpPr>
          <p:spPr>
            <a:xfrm>
              <a:off x="395287" y="4832747"/>
              <a:ext cx="1655700" cy="254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rbel"/>
                <a:buNone/>
              </a:pPr>
              <a:r>
                <a:rPr b="0" i="1" lang="fr" sz="16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Osteosarcoma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9" name="Google Shape;1369;p129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370" name="Google Shape;1370;p1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1" name="Google Shape;1371;p129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2" name="Google Shape;1372;p129"/>
          <p:cNvGrpSpPr/>
          <p:nvPr/>
        </p:nvGrpSpPr>
        <p:grpSpPr>
          <a:xfrm>
            <a:off x="8223250" y="72628"/>
            <a:ext cx="403225" cy="292894"/>
            <a:chOff x="8223250" y="96837"/>
            <a:chExt cx="403225" cy="390525"/>
          </a:xfrm>
        </p:grpSpPr>
        <p:pic>
          <p:nvPicPr>
            <p:cNvPr id="1373" name="Google Shape;1373;p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23250" y="96837"/>
              <a:ext cx="403225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4" name="Google Shape;1374;p129"/>
            <p:cNvSpPr txBox="1"/>
            <p:nvPr/>
          </p:nvSpPr>
          <p:spPr>
            <a:xfrm>
              <a:off x="82438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NGS Beyond Microarrays</a:t>
            </a:r>
            <a:endParaRPr/>
          </a:p>
        </p:txBody>
      </p:sp>
      <p:sp>
        <p:nvSpPr>
          <p:cNvPr id="1380" name="Google Shape;1380;p1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31"/>
          <p:cNvSpPr txBox="1"/>
          <p:nvPr>
            <p:ph idx="4294967295" type="title"/>
          </p:nvPr>
        </p:nvSpPr>
        <p:spPr>
          <a:xfrm>
            <a:off x="457200" y="119063"/>
            <a:ext cx="82296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NGS : Low Input, FFPE</a:t>
            </a:r>
            <a:endParaRPr b="1" i="0" sz="2400" u="none" cap="none" strike="noStrik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86" name="Google Shape;1386;p131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131"/>
          <p:cNvSpPr txBox="1"/>
          <p:nvPr/>
        </p:nvSpPr>
        <p:spPr>
          <a:xfrm>
            <a:off x="7194550" y="789384"/>
            <a:ext cx="1841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rPr b="1" i="1" lang="fr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Wood, 2010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131"/>
          <p:cNvSpPr txBox="1"/>
          <p:nvPr/>
        </p:nvSpPr>
        <p:spPr>
          <a:xfrm>
            <a:off x="4787900" y="1283768"/>
            <a:ext cx="42246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-341312" lvl="0" marL="341312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 Symbols"/>
              <a:buChar char="▪"/>
            </a:pPr>
            <a:r>
              <a:rPr b="1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FFPE</a:t>
            </a: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(Formalin-fixed paraffin-embedded) samples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:\NGS3.png" id="1389" name="Google Shape;1389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1437084"/>
            <a:ext cx="3348038" cy="29956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:\NGS4.png" id="1390" name="Google Shape;1390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337" y="1872853"/>
            <a:ext cx="3118246" cy="302537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391" name="Google Shape;1391;p131"/>
          <p:cNvSpPr txBox="1"/>
          <p:nvPr/>
        </p:nvSpPr>
        <p:spPr>
          <a:xfrm>
            <a:off x="323850" y="4514850"/>
            <a:ext cx="4214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1312" lvl="0" marL="341312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 Symbols"/>
              <a:buChar char="▪"/>
            </a:pPr>
            <a:r>
              <a:rPr b="1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 to 5 ng</a:t>
            </a: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of DNA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2" name="Google Shape;1392;p131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393" name="Google Shape;1393;p1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4" name="Google Shape;1394;p131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32"/>
          <p:cNvSpPr txBox="1"/>
          <p:nvPr>
            <p:ph idx="4294967295" type="title"/>
          </p:nvPr>
        </p:nvSpPr>
        <p:spPr>
          <a:xfrm>
            <a:off x="94775" y="119070"/>
            <a:ext cx="8592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NGS : Cell-free DNA Shallow WGS</a:t>
            </a:r>
            <a:endParaRPr b="1" i="0" sz="2400" u="none" cap="none" strike="noStrik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00" name="Google Shape;1400;p132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32"/>
          <p:cNvSpPr txBox="1"/>
          <p:nvPr/>
        </p:nvSpPr>
        <p:spPr>
          <a:xfrm>
            <a:off x="4237616" y="789375"/>
            <a:ext cx="48171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IchorCNA (Adalsteisson, Nature Com, 2017)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2" name="Google Shape;1402;p132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03" name="Google Shape;1403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4" name="Google Shape;1404;p132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05" name="Google Shape;1405;p132"/>
          <p:cNvPicPr preferRelativeResize="0"/>
          <p:nvPr/>
        </p:nvPicPr>
        <p:blipFill rotWithShape="1">
          <a:blip r:embed="rId4">
            <a:alphaModFix/>
          </a:blip>
          <a:srcRect b="7150" l="11124" r="-124" t="8233"/>
          <a:stretch/>
        </p:blipFill>
        <p:spPr>
          <a:xfrm>
            <a:off x="1083526" y="1169773"/>
            <a:ext cx="5670349" cy="390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32"/>
          <p:cNvSpPr txBox="1"/>
          <p:nvPr/>
        </p:nvSpPr>
        <p:spPr>
          <a:xfrm>
            <a:off x="6914375" y="2064800"/>
            <a:ext cx="2095200" cy="24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0995" lvl="0" marL="340995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 Symbols"/>
              <a:buChar char="▪"/>
            </a:pPr>
            <a:r>
              <a:rPr b="1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Cell-free</a:t>
            </a: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DNA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0995" lvl="0" marL="340995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▪"/>
            </a:pP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ULP-WGS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0995" lvl="0" marL="340995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Char char="▪"/>
            </a:pPr>
            <a:r>
              <a:rPr b="1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0.1X</a:t>
            </a:r>
            <a:r>
              <a:rPr b="0" i="0" lang="f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coverage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07" name="Google Shape;1407;p132"/>
          <p:cNvSpPr/>
          <p:nvPr/>
        </p:nvSpPr>
        <p:spPr>
          <a:xfrm>
            <a:off x="3554600" y="2911850"/>
            <a:ext cx="3199200" cy="6831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33"/>
          <p:cNvSpPr txBox="1"/>
          <p:nvPr>
            <p:ph idx="4294967295" type="title"/>
          </p:nvPr>
        </p:nvSpPr>
        <p:spPr>
          <a:xfrm>
            <a:off x="94775" y="42871"/>
            <a:ext cx="8592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fr"/>
              <a:t>NGS : Cell-free DNA shallow WGS</a:t>
            </a:r>
            <a:endParaRPr b="1" i="0" sz="2400" u="none" cap="none" strike="noStrik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13" name="Google Shape;1413;p133"/>
          <p:cNvSpPr txBox="1"/>
          <p:nvPr/>
        </p:nvSpPr>
        <p:spPr>
          <a:xfrm>
            <a:off x="4144700" y="560775"/>
            <a:ext cx="4909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WisecondorX (Raman et al, NAR, 2018)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4" name="Google Shape;1414;p133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15" name="Google Shape;1415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6" name="Google Shape;1416;p133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imeline&#10;&#10;Description automatically generated" id="1417" name="Google Shape;1417;p133"/>
          <p:cNvPicPr preferRelativeResize="0"/>
          <p:nvPr/>
        </p:nvPicPr>
        <p:blipFill rotWithShape="1">
          <a:blip r:embed="rId4">
            <a:alphaModFix/>
          </a:blip>
          <a:srcRect b="67006" l="0" r="-230" t="16241"/>
          <a:stretch/>
        </p:blipFill>
        <p:spPr>
          <a:xfrm>
            <a:off x="115229" y="2721599"/>
            <a:ext cx="8876376" cy="1106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timeline&#10;&#10;Description automatically generated" id="1418" name="Google Shape;1418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237" y="955275"/>
            <a:ext cx="8876361" cy="1632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imeline&#10;&#10;Description automatically generated" id="1419" name="Google Shape;1419;p133"/>
          <p:cNvPicPr preferRelativeResize="0"/>
          <p:nvPr/>
        </p:nvPicPr>
        <p:blipFill rotWithShape="1">
          <a:blip r:embed="rId4">
            <a:alphaModFix/>
          </a:blip>
          <a:srcRect b="109" l="0" r="-230" t="81021"/>
          <a:stretch/>
        </p:blipFill>
        <p:spPr>
          <a:xfrm>
            <a:off x="115236" y="3742172"/>
            <a:ext cx="8876363" cy="132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33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orbel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imeline&#10;&#10;Description automatically generated" id="1421" name="Google Shape;1421;p133"/>
          <p:cNvPicPr preferRelativeResize="0"/>
          <p:nvPr/>
        </p:nvPicPr>
        <p:blipFill rotWithShape="1">
          <a:blip r:embed="rId4">
            <a:alphaModFix/>
          </a:blip>
          <a:srcRect b="51372" l="0" r="-310" t="33228"/>
          <a:stretch/>
        </p:blipFill>
        <p:spPr>
          <a:xfrm>
            <a:off x="96650" y="2635169"/>
            <a:ext cx="8883518" cy="107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NGS : Single Cell CNA (SCOPE)</a:t>
            </a:r>
            <a:endParaRPr/>
          </a:p>
        </p:txBody>
      </p:sp>
      <p:sp>
        <p:nvSpPr>
          <p:cNvPr id="1427" name="Google Shape;1427;p134"/>
          <p:cNvSpPr txBox="1"/>
          <p:nvPr/>
        </p:nvSpPr>
        <p:spPr>
          <a:xfrm rot="-5400000">
            <a:off x="6305975" y="1693775"/>
            <a:ext cx="5323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SCOPE Rujn Wang et al., bioRxiv, 2019/03</a:t>
            </a:r>
            <a:endParaRPr b="1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28" name="Google Shape;1428;p134"/>
          <p:cNvGrpSpPr/>
          <p:nvPr/>
        </p:nvGrpSpPr>
        <p:grpSpPr>
          <a:xfrm>
            <a:off x="152400" y="670759"/>
            <a:ext cx="8502525" cy="3435189"/>
            <a:chOff x="152400" y="904100"/>
            <a:chExt cx="8502525" cy="3550950"/>
          </a:xfrm>
        </p:grpSpPr>
        <p:pic>
          <p:nvPicPr>
            <p:cNvPr id="1429" name="Google Shape;1429;p134"/>
            <p:cNvPicPr preferRelativeResize="0"/>
            <p:nvPr/>
          </p:nvPicPr>
          <p:blipFill rotWithShape="1">
            <a:blip r:embed="rId3">
              <a:alphaModFix/>
            </a:blip>
            <a:srcRect b="0" l="32915" r="34251" t="66795"/>
            <a:stretch/>
          </p:blipFill>
          <p:spPr>
            <a:xfrm>
              <a:off x="2089648" y="2111900"/>
              <a:ext cx="1802925" cy="113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0" name="Google Shape;1430;p134"/>
            <p:cNvPicPr preferRelativeResize="0"/>
            <p:nvPr/>
          </p:nvPicPr>
          <p:blipFill rotWithShape="1">
            <a:blip r:embed="rId4">
              <a:alphaModFix/>
            </a:blip>
            <a:srcRect b="50332" l="3556" r="6410" t="0"/>
            <a:stretch/>
          </p:blipFill>
          <p:spPr>
            <a:xfrm>
              <a:off x="3916025" y="904100"/>
              <a:ext cx="4738900" cy="3491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134"/>
            <p:cNvPicPr preferRelativeResize="0"/>
            <p:nvPr/>
          </p:nvPicPr>
          <p:blipFill rotWithShape="1">
            <a:blip r:embed="rId3">
              <a:alphaModFix/>
            </a:blip>
            <a:srcRect b="0" l="66371" r="0" t="66795"/>
            <a:stretch/>
          </p:blipFill>
          <p:spPr>
            <a:xfrm>
              <a:off x="2090336" y="3319700"/>
              <a:ext cx="1846602" cy="113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134"/>
            <p:cNvPicPr preferRelativeResize="0"/>
            <p:nvPr/>
          </p:nvPicPr>
          <p:blipFill rotWithShape="1">
            <a:blip r:embed="rId3">
              <a:alphaModFix/>
            </a:blip>
            <a:srcRect b="0" l="0" r="67166" t="66795"/>
            <a:stretch/>
          </p:blipFill>
          <p:spPr>
            <a:xfrm>
              <a:off x="2112175" y="904100"/>
              <a:ext cx="1802925" cy="113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3" name="Google Shape;1433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2400" y="1322525"/>
              <a:ext cx="1784849" cy="2845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4" name="Google Shape;1434;p134"/>
          <p:cNvSpPr txBox="1"/>
          <p:nvPr/>
        </p:nvSpPr>
        <p:spPr>
          <a:xfrm>
            <a:off x="143225" y="4105902"/>
            <a:ext cx="5791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 </a:t>
            </a: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resolution : &gt; 2 Mb (binning)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&gt; 750,000 reads / cell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134"/>
          <p:cNvSpPr txBox="1"/>
          <p:nvPr/>
        </p:nvSpPr>
        <p:spPr>
          <a:xfrm>
            <a:off x="8548658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fr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35"/>
          <p:cNvSpPr txBox="1"/>
          <p:nvPr>
            <p:ph type="title"/>
          </p:nvPr>
        </p:nvSpPr>
        <p:spPr>
          <a:xfrm>
            <a:off x="311700" y="-88362"/>
            <a:ext cx="8520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800"/>
              <a:t>NGS : Single Cell CNA from scRNAseq (InferCNV / CaSpER)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441" name="Google Shape;1441;p135"/>
          <p:cNvPicPr preferRelativeResize="0"/>
          <p:nvPr/>
        </p:nvPicPr>
        <p:blipFill rotWithShape="1">
          <a:blip r:embed="rId3">
            <a:alphaModFix/>
          </a:blip>
          <a:srcRect b="0" l="0" r="37562" t="0"/>
          <a:stretch/>
        </p:blipFill>
        <p:spPr>
          <a:xfrm>
            <a:off x="4365674" y="2066693"/>
            <a:ext cx="4383875" cy="295252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2" name="Google Shape;1442;p135"/>
          <p:cNvPicPr preferRelativeResize="0"/>
          <p:nvPr/>
        </p:nvPicPr>
        <p:blipFill rotWithShape="1">
          <a:blip r:embed="rId4">
            <a:alphaModFix/>
          </a:blip>
          <a:srcRect b="0" l="0" r="0" t="18240"/>
          <a:stretch/>
        </p:blipFill>
        <p:spPr>
          <a:xfrm>
            <a:off x="201875" y="1317044"/>
            <a:ext cx="4615169" cy="22719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3" name="Google Shape;1443;p135"/>
          <p:cNvSpPr txBox="1"/>
          <p:nvPr/>
        </p:nvSpPr>
        <p:spPr>
          <a:xfrm>
            <a:off x="236800" y="980456"/>
            <a:ext cx="3445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InferCNV (Broad Institute)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135"/>
          <p:cNvSpPr txBox="1"/>
          <p:nvPr/>
        </p:nvSpPr>
        <p:spPr>
          <a:xfrm>
            <a:off x="4987126" y="1715285"/>
            <a:ext cx="3845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f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CaSpER (Armanci et al, BioRxiv 2019)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135"/>
          <p:cNvSpPr txBox="1"/>
          <p:nvPr/>
        </p:nvSpPr>
        <p:spPr>
          <a:xfrm>
            <a:off x="143225" y="3831158"/>
            <a:ext cx="4097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 </a:t>
            </a: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Coarse grain (&gt; 10 Mb)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&gt; 75,000 reads / cell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35"/>
          <p:cNvSpPr txBox="1"/>
          <p:nvPr/>
        </p:nvSpPr>
        <p:spPr>
          <a:xfrm>
            <a:off x="8573446" y="47394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fr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36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WGS : Intra-chromosomal Structural Variations</a:t>
            </a:r>
            <a:endParaRPr/>
          </a:p>
        </p:txBody>
      </p:sp>
      <p:sp>
        <p:nvSpPr>
          <p:cNvPr id="1452" name="Google Shape;1452;p136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136"/>
          <p:cNvSpPr txBox="1"/>
          <p:nvPr/>
        </p:nvSpPr>
        <p:spPr>
          <a:xfrm>
            <a:off x="5827712" y="789384"/>
            <a:ext cx="3065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rPr b="0" i="1" lang="fr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Courtesy of Bruno Zeitouni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p136"/>
          <p:cNvPicPr preferRelativeResize="0"/>
          <p:nvPr/>
        </p:nvPicPr>
        <p:blipFill rotWithShape="1">
          <a:blip r:embed="rId3">
            <a:alphaModFix/>
          </a:blip>
          <a:srcRect b="0" l="0" r="0" t="7680"/>
          <a:stretch/>
        </p:blipFill>
        <p:spPr>
          <a:xfrm>
            <a:off x="152400" y="820891"/>
            <a:ext cx="8489949" cy="4307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5" name="Google Shape;1455;p136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56" name="Google Shape;1456;p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7" name="Google Shape;1457;p136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37"/>
          <p:cNvSpPr txBox="1"/>
          <p:nvPr>
            <p:ph idx="4294967295" type="title"/>
          </p:nvPr>
        </p:nvSpPr>
        <p:spPr>
          <a:xfrm>
            <a:off x="222825" y="119075"/>
            <a:ext cx="8921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050"/>
              <a:buFont typeface="Corbel"/>
              <a:buNone/>
            </a:pPr>
            <a:r>
              <a:rPr lang="fr"/>
              <a:t>WGS : Inter-chromosomal Structural Variations</a:t>
            </a:r>
            <a:endParaRPr/>
          </a:p>
        </p:txBody>
      </p:sp>
      <p:sp>
        <p:nvSpPr>
          <p:cNvPr id="1463" name="Google Shape;1463;p137"/>
          <p:cNvSpPr txBox="1"/>
          <p:nvPr/>
        </p:nvSpPr>
        <p:spPr>
          <a:xfrm>
            <a:off x="8204200" y="4857750"/>
            <a:ext cx="733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37"/>
          <p:cNvSpPr txBox="1"/>
          <p:nvPr/>
        </p:nvSpPr>
        <p:spPr>
          <a:xfrm>
            <a:off x="5827712" y="789384"/>
            <a:ext cx="3065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r>
              <a:rPr b="0" i="1" lang="fr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Courtesy of Bruno Zeitouni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5" name="Google Shape;1465;p137"/>
          <p:cNvGrpSpPr/>
          <p:nvPr/>
        </p:nvGrpSpPr>
        <p:grpSpPr>
          <a:xfrm>
            <a:off x="8656637" y="72628"/>
            <a:ext cx="401637" cy="292894"/>
            <a:chOff x="8656637" y="96837"/>
            <a:chExt cx="401637" cy="390525"/>
          </a:xfrm>
        </p:grpSpPr>
        <p:pic>
          <p:nvPicPr>
            <p:cNvPr id="1466" name="Google Shape;1466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56637" y="96837"/>
              <a:ext cx="401637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7" name="Google Shape;1467;p137"/>
            <p:cNvSpPr txBox="1"/>
            <p:nvPr/>
          </p:nvSpPr>
          <p:spPr>
            <a:xfrm>
              <a:off x="8675687" y="115887"/>
              <a:ext cx="3603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orbel"/>
                <a:buNone/>
              </a:pPr>
              <a:r>
                <a:rPr b="1" i="0" lang="fr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8" name="Google Shape;1468;p137"/>
          <p:cNvPicPr preferRelativeResize="0"/>
          <p:nvPr/>
        </p:nvPicPr>
        <p:blipFill rotWithShape="1">
          <a:blip r:embed="rId4">
            <a:alphaModFix/>
          </a:blip>
          <a:srcRect b="0" l="0" r="0" t="6524"/>
          <a:stretch/>
        </p:blipFill>
        <p:spPr>
          <a:xfrm>
            <a:off x="684200" y="878676"/>
            <a:ext cx="7775575" cy="42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